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75" r:id="rId4"/>
    <p:sldId id="276" r:id="rId5"/>
    <p:sldId id="274" r:id="rId6"/>
    <p:sldId id="267" r:id="rId7"/>
    <p:sldId id="277" r:id="rId8"/>
    <p:sldId id="260" r:id="rId9"/>
    <p:sldId id="264" r:id="rId10"/>
    <p:sldId id="263" r:id="rId11"/>
    <p:sldId id="259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E1C"/>
    <a:srgbClr val="CC99FF"/>
    <a:srgbClr val="FF0000"/>
    <a:srgbClr val="CC3300"/>
    <a:srgbClr val="9966FF"/>
    <a:srgbClr val="01A320"/>
    <a:srgbClr val="A1FD31"/>
    <a:srgbClr val="FFCC66"/>
    <a:srgbClr val="E9CF11"/>
    <a:srgbClr val="59D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1413F-0945-4D7C-9BF0-10B66635D4F9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FA20E7-D167-4B30-9D42-180237432FC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s-ES" sz="1400" dirty="0" smtClean="0"/>
            <a:t>Presidencia pro tempore de los Departamentos de Relaciones Internacionales de la Universidad Boliviana</a:t>
          </a:r>
          <a:endParaRPr lang="es-ES" sz="1400" dirty="0"/>
        </a:p>
      </dgm:t>
    </dgm:pt>
    <dgm:pt modelId="{055270F6-AAC8-4510-862C-2F5E42DD2124}" type="parTrans" cxnId="{65D5FF84-838D-456E-8480-6C4FC789F01F}">
      <dgm:prSet/>
      <dgm:spPr/>
      <dgm:t>
        <a:bodyPr/>
        <a:lstStyle/>
        <a:p>
          <a:endParaRPr lang="es-ES"/>
        </a:p>
      </dgm:t>
    </dgm:pt>
    <dgm:pt modelId="{9AA0C4E2-8B5F-47DF-947B-CE9A55C6C867}" type="sibTrans" cxnId="{65D5FF84-838D-456E-8480-6C4FC789F01F}">
      <dgm:prSet/>
      <dgm:spPr/>
      <dgm:t>
        <a:bodyPr/>
        <a:lstStyle/>
        <a:p>
          <a:endParaRPr lang="es-ES"/>
        </a:p>
      </dgm:t>
    </dgm:pt>
    <dgm:pt modelId="{998AEC06-B0BA-4D21-94B7-8C10466DD54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 smtClean="0"/>
            <a:t>Nuestra Institución pertenece a la red:</a:t>
          </a:r>
          <a:br>
            <a:rPr lang="es-ES" sz="1400" dirty="0" smtClean="0"/>
          </a:br>
          <a:r>
            <a:rPr lang="es-ES" sz="1400" dirty="0" smtClean="0"/>
            <a:t>- Organización Interamericana de Educación Superior</a:t>
          </a:r>
          <a:br>
            <a:rPr lang="es-ES" sz="1400" dirty="0" smtClean="0"/>
          </a:br>
          <a:r>
            <a:rPr lang="es-ES" sz="1400" dirty="0" smtClean="0"/>
            <a:t>- Asociación de Universidades Grupo Montevideo</a:t>
          </a:r>
          <a:endParaRPr lang="es-ES" sz="1400" dirty="0"/>
        </a:p>
      </dgm:t>
    </dgm:pt>
    <dgm:pt modelId="{AFADF6F8-AE31-47E1-8C17-3914E1724D4A}" type="parTrans" cxnId="{2F6AF7E9-AF4F-4966-8147-5D19C1C53D3D}">
      <dgm:prSet/>
      <dgm:spPr/>
      <dgm:t>
        <a:bodyPr/>
        <a:lstStyle/>
        <a:p>
          <a:endParaRPr lang="es-ES"/>
        </a:p>
      </dgm:t>
    </dgm:pt>
    <dgm:pt modelId="{1DF0FBAE-55BC-41BE-84AE-C2B916DA0089}" type="sibTrans" cxnId="{2F6AF7E9-AF4F-4966-8147-5D19C1C53D3D}">
      <dgm:prSet/>
      <dgm:spPr/>
      <dgm:t>
        <a:bodyPr/>
        <a:lstStyle/>
        <a:p>
          <a:endParaRPr lang="es-ES"/>
        </a:p>
      </dgm:t>
    </dgm:pt>
    <dgm:pt modelId="{086DF3AA-B1B9-4E5A-ABEF-6EC0B3621EA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 smtClean="0"/>
            <a:t>El Departamento de Relaciones Internacionales cuenta con 118 convenios vigentes con universidades internacionales y con la cooperación internacional</a:t>
          </a:r>
          <a:endParaRPr lang="es-ES" sz="1400" dirty="0"/>
        </a:p>
      </dgm:t>
    </dgm:pt>
    <dgm:pt modelId="{1D13C224-FA68-4E45-9FF4-3F1A7B7AB26E}" type="sibTrans" cxnId="{7CD7D5B6-49BF-4820-9615-0CE35777E83F}">
      <dgm:prSet/>
      <dgm:spPr/>
      <dgm:t>
        <a:bodyPr/>
        <a:lstStyle/>
        <a:p>
          <a:endParaRPr lang="es-ES"/>
        </a:p>
      </dgm:t>
    </dgm:pt>
    <dgm:pt modelId="{0449FF11-C78F-436B-8E7D-CDDD95B3E49F}" type="parTrans" cxnId="{7CD7D5B6-49BF-4820-9615-0CE35777E83F}">
      <dgm:prSet/>
      <dgm:spPr/>
      <dgm:t>
        <a:bodyPr/>
        <a:lstStyle/>
        <a:p>
          <a:endParaRPr lang="es-ES"/>
        </a:p>
      </dgm:t>
    </dgm:pt>
    <dgm:pt modelId="{D8A099B3-12AA-44AF-BA66-AE0E0DF6DD24}" type="pres">
      <dgm:prSet presAssocID="{ABD1413F-0945-4D7C-9BF0-10B66635D4F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255CB9-C06F-4040-BA38-9B4D5CD502A8}" type="pres">
      <dgm:prSet presAssocID="{ABD1413F-0945-4D7C-9BF0-10B66635D4F9}" presName="wedge1" presStyleLbl="node1" presStyleIdx="0" presStyleCnt="3" custScaleY="100097"/>
      <dgm:spPr/>
      <dgm:t>
        <a:bodyPr/>
        <a:lstStyle/>
        <a:p>
          <a:endParaRPr lang="en-US"/>
        </a:p>
      </dgm:t>
    </dgm:pt>
    <dgm:pt modelId="{10BD8777-AADA-4FB3-987A-72E113E40619}" type="pres">
      <dgm:prSet presAssocID="{ABD1413F-0945-4D7C-9BF0-10B66635D4F9}" presName="dummy1a" presStyleCnt="0"/>
      <dgm:spPr/>
    </dgm:pt>
    <dgm:pt modelId="{52AF8694-00CE-4569-8438-79AF61B2155A}" type="pres">
      <dgm:prSet presAssocID="{ABD1413F-0945-4D7C-9BF0-10B66635D4F9}" presName="dummy1b" presStyleCnt="0"/>
      <dgm:spPr/>
    </dgm:pt>
    <dgm:pt modelId="{09A98928-6984-4995-81EF-5D39B0831051}" type="pres">
      <dgm:prSet presAssocID="{ABD1413F-0945-4D7C-9BF0-10B66635D4F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463FD-475E-4724-8D53-9FB15D22082D}" type="pres">
      <dgm:prSet presAssocID="{ABD1413F-0945-4D7C-9BF0-10B66635D4F9}" presName="wedge2" presStyleLbl="node1" presStyleIdx="1" presStyleCnt="3"/>
      <dgm:spPr/>
      <dgm:t>
        <a:bodyPr/>
        <a:lstStyle/>
        <a:p>
          <a:endParaRPr lang="en-US"/>
        </a:p>
      </dgm:t>
    </dgm:pt>
    <dgm:pt modelId="{A602851F-0C52-4CE5-8885-2648804B9122}" type="pres">
      <dgm:prSet presAssocID="{ABD1413F-0945-4D7C-9BF0-10B66635D4F9}" presName="dummy2a" presStyleCnt="0"/>
      <dgm:spPr/>
    </dgm:pt>
    <dgm:pt modelId="{6850E875-3C9C-49FF-8A47-8D81A8C45563}" type="pres">
      <dgm:prSet presAssocID="{ABD1413F-0945-4D7C-9BF0-10B66635D4F9}" presName="dummy2b" presStyleCnt="0"/>
      <dgm:spPr/>
    </dgm:pt>
    <dgm:pt modelId="{B1162C43-074C-45CD-8FC0-E361715C90B6}" type="pres">
      <dgm:prSet presAssocID="{ABD1413F-0945-4D7C-9BF0-10B66635D4F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D0F05-6D2D-4DFB-8FF8-E1D476B0A310}" type="pres">
      <dgm:prSet presAssocID="{ABD1413F-0945-4D7C-9BF0-10B66635D4F9}" presName="wedge3" presStyleLbl="node1" presStyleIdx="2" presStyleCnt="3"/>
      <dgm:spPr/>
      <dgm:t>
        <a:bodyPr/>
        <a:lstStyle/>
        <a:p>
          <a:endParaRPr lang="en-US"/>
        </a:p>
      </dgm:t>
    </dgm:pt>
    <dgm:pt modelId="{54B32AA7-8735-4B95-BE2F-5BD899C528E6}" type="pres">
      <dgm:prSet presAssocID="{ABD1413F-0945-4D7C-9BF0-10B66635D4F9}" presName="dummy3a" presStyleCnt="0"/>
      <dgm:spPr/>
    </dgm:pt>
    <dgm:pt modelId="{36316E29-48A5-4286-B40B-D7059BE15307}" type="pres">
      <dgm:prSet presAssocID="{ABD1413F-0945-4D7C-9BF0-10B66635D4F9}" presName="dummy3b" presStyleCnt="0"/>
      <dgm:spPr/>
    </dgm:pt>
    <dgm:pt modelId="{1B1D0BD5-5E03-4E70-B533-27FD2431D67F}" type="pres">
      <dgm:prSet presAssocID="{ABD1413F-0945-4D7C-9BF0-10B66635D4F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F67ED-9CA0-4738-AED6-EB6A0C652D9C}" type="pres">
      <dgm:prSet presAssocID="{1D13C224-FA68-4E45-9FF4-3F1A7B7AB26E}" presName="arrowWedge1" presStyleLbl="fgSibTrans2D1" presStyleIdx="0" presStyleCnt="3"/>
      <dgm:spPr/>
    </dgm:pt>
    <dgm:pt modelId="{8489CD05-9709-4EBA-B1FB-EB794B8C0086}" type="pres">
      <dgm:prSet presAssocID="{9AA0C4E2-8B5F-47DF-947B-CE9A55C6C867}" presName="arrowWedge2" presStyleLbl="fgSibTrans2D1" presStyleIdx="1" presStyleCnt="3"/>
      <dgm:spPr/>
    </dgm:pt>
    <dgm:pt modelId="{A8E57160-1DFC-40AE-AE41-E3C7FC20EF58}" type="pres">
      <dgm:prSet presAssocID="{1DF0FBAE-55BC-41BE-84AE-C2B916DA0089}" presName="arrowWedge3" presStyleLbl="fgSibTrans2D1" presStyleIdx="2" presStyleCnt="3"/>
      <dgm:spPr/>
    </dgm:pt>
  </dgm:ptLst>
  <dgm:cxnLst>
    <dgm:cxn modelId="{2F6AF7E9-AF4F-4966-8147-5D19C1C53D3D}" srcId="{ABD1413F-0945-4D7C-9BF0-10B66635D4F9}" destId="{998AEC06-B0BA-4D21-94B7-8C10466DD548}" srcOrd="2" destOrd="0" parTransId="{AFADF6F8-AE31-47E1-8C17-3914E1724D4A}" sibTransId="{1DF0FBAE-55BC-41BE-84AE-C2B916DA0089}"/>
    <dgm:cxn modelId="{E873B2CE-8A5C-45B6-BF91-9F58E33169B0}" type="presOf" srcId="{086DF3AA-B1B9-4E5A-ABEF-6EC0B3621EAB}" destId="{09A98928-6984-4995-81EF-5D39B0831051}" srcOrd="1" destOrd="0" presId="urn:microsoft.com/office/officeart/2005/8/layout/cycle8"/>
    <dgm:cxn modelId="{FA71EB31-4EED-4623-9245-F5E82EED095C}" type="presOf" srcId="{998AEC06-B0BA-4D21-94B7-8C10466DD548}" destId="{1B1D0BD5-5E03-4E70-B533-27FD2431D67F}" srcOrd="1" destOrd="0" presId="urn:microsoft.com/office/officeart/2005/8/layout/cycle8"/>
    <dgm:cxn modelId="{65D5FF84-838D-456E-8480-6C4FC789F01F}" srcId="{ABD1413F-0945-4D7C-9BF0-10B66635D4F9}" destId="{2BFA20E7-D167-4B30-9D42-180237432FC3}" srcOrd="1" destOrd="0" parTransId="{055270F6-AAC8-4510-862C-2F5E42DD2124}" sibTransId="{9AA0C4E2-8B5F-47DF-947B-CE9A55C6C867}"/>
    <dgm:cxn modelId="{7CD7D5B6-49BF-4820-9615-0CE35777E83F}" srcId="{ABD1413F-0945-4D7C-9BF0-10B66635D4F9}" destId="{086DF3AA-B1B9-4E5A-ABEF-6EC0B3621EAB}" srcOrd="0" destOrd="0" parTransId="{0449FF11-C78F-436B-8E7D-CDDD95B3E49F}" sibTransId="{1D13C224-FA68-4E45-9FF4-3F1A7B7AB26E}"/>
    <dgm:cxn modelId="{25D5DEF4-6B4B-417E-9CA7-16A325434DCE}" type="presOf" srcId="{2BFA20E7-D167-4B30-9D42-180237432FC3}" destId="{D6F463FD-475E-4724-8D53-9FB15D22082D}" srcOrd="0" destOrd="0" presId="urn:microsoft.com/office/officeart/2005/8/layout/cycle8"/>
    <dgm:cxn modelId="{9D994413-F53E-46F3-85C3-8958F9626717}" type="presOf" srcId="{2BFA20E7-D167-4B30-9D42-180237432FC3}" destId="{B1162C43-074C-45CD-8FC0-E361715C90B6}" srcOrd="1" destOrd="0" presId="urn:microsoft.com/office/officeart/2005/8/layout/cycle8"/>
    <dgm:cxn modelId="{3A6DE5A0-B70C-4AED-86B2-46481034C560}" type="presOf" srcId="{086DF3AA-B1B9-4E5A-ABEF-6EC0B3621EAB}" destId="{CD255CB9-C06F-4040-BA38-9B4D5CD502A8}" srcOrd="0" destOrd="0" presId="urn:microsoft.com/office/officeart/2005/8/layout/cycle8"/>
    <dgm:cxn modelId="{528E4FDE-C057-4D57-86B0-2DEA64582C63}" type="presOf" srcId="{998AEC06-B0BA-4D21-94B7-8C10466DD548}" destId="{58ED0F05-6D2D-4DFB-8FF8-E1D476B0A310}" srcOrd="0" destOrd="0" presId="urn:microsoft.com/office/officeart/2005/8/layout/cycle8"/>
    <dgm:cxn modelId="{BDBFFC76-4D2B-4A27-AF5D-E6C9B50E8CF6}" type="presOf" srcId="{ABD1413F-0945-4D7C-9BF0-10B66635D4F9}" destId="{D8A099B3-12AA-44AF-BA66-AE0E0DF6DD24}" srcOrd="0" destOrd="0" presId="urn:microsoft.com/office/officeart/2005/8/layout/cycle8"/>
    <dgm:cxn modelId="{454622F7-B693-4DB1-A0A7-9E2C8B361F02}" type="presParOf" srcId="{D8A099B3-12AA-44AF-BA66-AE0E0DF6DD24}" destId="{CD255CB9-C06F-4040-BA38-9B4D5CD502A8}" srcOrd="0" destOrd="0" presId="urn:microsoft.com/office/officeart/2005/8/layout/cycle8"/>
    <dgm:cxn modelId="{6D50DDAB-BDF0-4BB4-9262-98999B296164}" type="presParOf" srcId="{D8A099B3-12AA-44AF-BA66-AE0E0DF6DD24}" destId="{10BD8777-AADA-4FB3-987A-72E113E40619}" srcOrd="1" destOrd="0" presId="urn:microsoft.com/office/officeart/2005/8/layout/cycle8"/>
    <dgm:cxn modelId="{4BE4DB6D-571F-49A9-A58F-0BAB2AA0D95D}" type="presParOf" srcId="{D8A099B3-12AA-44AF-BA66-AE0E0DF6DD24}" destId="{52AF8694-00CE-4569-8438-79AF61B2155A}" srcOrd="2" destOrd="0" presId="urn:microsoft.com/office/officeart/2005/8/layout/cycle8"/>
    <dgm:cxn modelId="{BC63DEA8-8BB7-44F7-835C-5DB69E8912AB}" type="presParOf" srcId="{D8A099B3-12AA-44AF-BA66-AE0E0DF6DD24}" destId="{09A98928-6984-4995-81EF-5D39B0831051}" srcOrd="3" destOrd="0" presId="urn:microsoft.com/office/officeart/2005/8/layout/cycle8"/>
    <dgm:cxn modelId="{E6A0FCB6-222B-452C-AD46-AFDCB15857CD}" type="presParOf" srcId="{D8A099B3-12AA-44AF-BA66-AE0E0DF6DD24}" destId="{D6F463FD-475E-4724-8D53-9FB15D22082D}" srcOrd="4" destOrd="0" presId="urn:microsoft.com/office/officeart/2005/8/layout/cycle8"/>
    <dgm:cxn modelId="{045EE632-327C-4BB4-BA25-E47DCF8E7208}" type="presParOf" srcId="{D8A099B3-12AA-44AF-BA66-AE0E0DF6DD24}" destId="{A602851F-0C52-4CE5-8885-2648804B9122}" srcOrd="5" destOrd="0" presId="urn:microsoft.com/office/officeart/2005/8/layout/cycle8"/>
    <dgm:cxn modelId="{3F36ECF1-415F-454C-88CD-8758032CE3A4}" type="presParOf" srcId="{D8A099B3-12AA-44AF-BA66-AE0E0DF6DD24}" destId="{6850E875-3C9C-49FF-8A47-8D81A8C45563}" srcOrd="6" destOrd="0" presId="urn:microsoft.com/office/officeart/2005/8/layout/cycle8"/>
    <dgm:cxn modelId="{6C10EB91-C697-4584-A768-C4D8B8C55336}" type="presParOf" srcId="{D8A099B3-12AA-44AF-BA66-AE0E0DF6DD24}" destId="{B1162C43-074C-45CD-8FC0-E361715C90B6}" srcOrd="7" destOrd="0" presId="urn:microsoft.com/office/officeart/2005/8/layout/cycle8"/>
    <dgm:cxn modelId="{CA8F0843-5687-4F86-BBB3-59006EC0C97C}" type="presParOf" srcId="{D8A099B3-12AA-44AF-BA66-AE0E0DF6DD24}" destId="{58ED0F05-6D2D-4DFB-8FF8-E1D476B0A310}" srcOrd="8" destOrd="0" presId="urn:microsoft.com/office/officeart/2005/8/layout/cycle8"/>
    <dgm:cxn modelId="{D3C349CE-5F56-4E60-8D0A-B2569CE83B91}" type="presParOf" srcId="{D8A099B3-12AA-44AF-BA66-AE0E0DF6DD24}" destId="{54B32AA7-8735-4B95-BE2F-5BD899C528E6}" srcOrd="9" destOrd="0" presId="urn:microsoft.com/office/officeart/2005/8/layout/cycle8"/>
    <dgm:cxn modelId="{99C785FB-A6F6-427F-9113-5F2DD6FEB29F}" type="presParOf" srcId="{D8A099B3-12AA-44AF-BA66-AE0E0DF6DD24}" destId="{36316E29-48A5-4286-B40B-D7059BE15307}" srcOrd="10" destOrd="0" presId="urn:microsoft.com/office/officeart/2005/8/layout/cycle8"/>
    <dgm:cxn modelId="{DF617CBF-D8A7-40E8-A3A4-121798471BEE}" type="presParOf" srcId="{D8A099B3-12AA-44AF-BA66-AE0E0DF6DD24}" destId="{1B1D0BD5-5E03-4E70-B533-27FD2431D67F}" srcOrd="11" destOrd="0" presId="urn:microsoft.com/office/officeart/2005/8/layout/cycle8"/>
    <dgm:cxn modelId="{384D1676-9BE8-4A83-9821-9F53FE9B5AEF}" type="presParOf" srcId="{D8A099B3-12AA-44AF-BA66-AE0E0DF6DD24}" destId="{682F67ED-9CA0-4738-AED6-EB6A0C652D9C}" srcOrd="12" destOrd="0" presId="urn:microsoft.com/office/officeart/2005/8/layout/cycle8"/>
    <dgm:cxn modelId="{CDE96199-F33A-46EF-BE5B-E7EC774EFBEB}" type="presParOf" srcId="{D8A099B3-12AA-44AF-BA66-AE0E0DF6DD24}" destId="{8489CD05-9709-4EBA-B1FB-EB794B8C0086}" srcOrd="13" destOrd="0" presId="urn:microsoft.com/office/officeart/2005/8/layout/cycle8"/>
    <dgm:cxn modelId="{49709E68-31C7-49CD-A741-BEFA09F98A0E}" type="presParOf" srcId="{D8A099B3-12AA-44AF-BA66-AE0E0DF6DD24}" destId="{A8E57160-1DFC-40AE-AE41-E3C7FC20EF58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FBE9B-3D9A-4C4E-AE6B-9A17678249D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20038-0647-4935-83F2-56A489F71A64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dirty="0" smtClean="0"/>
            <a:t>La Asociación de Universidades Grupo Montevideo (AUGM) es una Red de Universidades públicas, autónomas y auto gobernadas de Argentina, Bolivia, Brasil, Chile, Paraguay y Uruguay para desarrollar actividades de cooperación con perspectivas ciertas de viabilidad. Se conto con la presencia de la Rectora Teresa </a:t>
          </a:r>
          <a:r>
            <a:rPr lang="es-ES" dirty="0" err="1" smtClean="0"/>
            <a:t>Rescala</a:t>
          </a:r>
          <a:r>
            <a:rPr lang="es-ES" dirty="0" smtClean="0"/>
            <a:t> en las Reuniones del Consejo de Rectores  cuya sede este año será  la Universidad Mayor de San Andrés y la representación como Delegado Asesor al   </a:t>
          </a:r>
          <a:r>
            <a:rPr lang="es-ES" dirty="0" err="1" smtClean="0"/>
            <a:t>Lic</a:t>
          </a:r>
          <a:r>
            <a:rPr lang="es-ES" dirty="0" smtClean="0"/>
            <a:t> Carlos Hinojosa  .</a:t>
          </a:r>
          <a:endParaRPr lang="es-ES" dirty="0">
            <a:solidFill>
              <a:schemeClr val="tx1"/>
            </a:solidFill>
          </a:endParaRPr>
        </a:p>
      </dgm:t>
    </dgm:pt>
    <dgm:pt modelId="{53A3086D-22E0-4FA8-AA3E-B21DA31AA745}" type="parTrans" cxnId="{F14CEEB2-AD57-4746-83D0-07C2F1F89DAC}">
      <dgm:prSet/>
      <dgm:spPr/>
      <dgm:t>
        <a:bodyPr/>
        <a:lstStyle/>
        <a:p>
          <a:endParaRPr lang="es-ES"/>
        </a:p>
      </dgm:t>
    </dgm:pt>
    <dgm:pt modelId="{2C83D66C-EAA3-45CA-8043-382370A41180}" type="sibTrans" cxnId="{F14CEEB2-AD57-4746-83D0-07C2F1F89DAC}">
      <dgm:prSet/>
      <dgm:spPr/>
      <dgm:t>
        <a:bodyPr/>
        <a:lstStyle/>
        <a:p>
          <a:endParaRPr lang="es-ES"/>
        </a:p>
      </dgm:t>
    </dgm:pt>
    <dgm:pt modelId="{D04CE085-038E-413E-A034-64E1998258F7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La Universidad Mayor de San Andrés pertenece a la red exclusiva de Asociados  en la Región de Países Andinos con la participación del Dr. Hans </a:t>
          </a:r>
          <a:r>
            <a:rPr lang="es-ES" dirty="0" err="1" smtClean="0">
              <a:solidFill>
                <a:schemeClr val="bg1"/>
              </a:solidFill>
            </a:rPr>
            <a:t>Scholz</a:t>
          </a:r>
          <a:r>
            <a:rPr lang="es-ES" dirty="0" smtClean="0">
              <a:solidFill>
                <a:schemeClr val="bg1"/>
              </a:solidFill>
            </a:rPr>
            <a:t> en la reunión de Rio de Janeiro se avanzó en las relaciones con las universidades de China y Latinoamérica.                                                                                                                        </a:t>
          </a:r>
          <a:r>
            <a:rPr lang="es-ES" b="1" dirty="0" smtClean="0">
              <a:solidFill>
                <a:schemeClr val="bg1"/>
              </a:solidFill>
            </a:rPr>
            <a:t>1ra Reunión de Universidades Bolivianas, miembros de la OUI/ UMSA, UMSS, UMRPSFXCH, UNIVALLE y CEUB donde se realizó </a:t>
          </a:r>
          <a:r>
            <a:rPr lang="es-ES" dirty="0" smtClean="0">
              <a:solidFill>
                <a:schemeClr val="bg1"/>
              </a:solidFill>
            </a:rPr>
            <a:t>el nombramiento oficial de la Rectora de la UMSA, Dra. Teresa </a:t>
          </a:r>
          <a:r>
            <a:rPr lang="es-ES" dirty="0" err="1" smtClean="0">
              <a:solidFill>
                <a:schemeClr val="bg1"/>
              </a:solidFill>
            </a:rPr>
            <a:t>Rescala</a:t>
          </a:r>
          <a:r>
            <a:rPr lang="es-ES" dirty="0" smtClean="0">
              <a:solidFill>
                <a:schemeClr val="bg1"/>
              </a:solidFill>
            </a:rPr>
            <a:t> </a:t>
          </a:r>
          <a:r>
            <a:rPr lang="es-ES" dirty="0" err="1" smtClean="0">
              <a:solidFill>
                <a:schemeClr val="bg1"/>
              </a:solidFill>
            </a:rPr>
            <a:t>Nemtala</a:t>
          </a:r>
          <a:r>
            <a:rPr lang="es-ES" dirty="0" smtClean="0">
              <a:solidFill>
                <a:schemeClr val="bg1"/>
              </a:solidFill>
            </a:rPr>
            <a:t>, como Representante Regional de Bolivia ante la OUI</a:t>
          </a:r>
        </a:p>
      </dgm:t>
    </dgm:pt>
    <dgm:pt modelId="{E37F1BBF-B580-4EE5-87C4-B143532BEF3E}" type="parTrans" cxnId="{C015AB8E-B976-4FDA-A06E-638D503E82B9}">
      <dgm:prSet/>
      <dgm:spPr/>
      <dgm:t>
        <a:bodyPr/>
        <a:lstStyle/>
        <a:p>
          <a:endParaRPr lang="es-ES"/>
        </a:p>
      </dgm:t>
    </dgm:pt>
    <dgm:pt modelId="{4072CE46-C4BA-4FFD-A883-A072803EF7BE}" type="sibTrans" cxnId="{C015AB8E-B976-4FDA-A06E-638D503E82B9}">
      <dgm:prSet/>
      <dgm:spPr/>
      <dgm:t>
        <a:bodyPr/>
        <a:lstStyle/>
        <a:p>
          <a:endParaRPr lang="es-ES"/>
        </a:p>
      </dgm:t>
    </dgm:pt>
    <dgm:pt modelId="{8917C3D7-696F-4CB6-859A-035D9E68E67A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_tradnl" dirty="0" smtClean="0"/>
            <a:t>La UMSA está dentro de la red </a:t>
          </a:r>
          <a:r>
            <a:rPr lang="es-ES_tradnl" dirty="0" err="1" smtClean="0"/>
            <a:t>ReLARIES</a:t>
          </a:r>
          <a:r>
            <a:rPr lang="es-ES_tradnl" dirty="0" smtClean="0"/>
            <a:t> con representantes de las Redes </a:t>
          </a:r>
          <a:r>
            <a:rPr lang="es-ES_tradnl" dirty="0" err="1" smtClean="0"/>
            <a:t>Faubai</a:t>
          </a:r>
          <a:r>
            <a:rPr lang="es-ES_tradnl" dirty="0" smtClean="0"/>
            <a:t> Brasil, </a:t>
          </a:r>
          <a:r>
            <a:rPr lang="es-ES_tradnl" dirty="0" err="1" smtClean="0"/>
            <a:t>RedCIUN</a:t>
          </a:r>
          <a:r>
            <a:rPr lang="es-ES_tradnl" dirty="0" smtClean="0"/>
            <a:t> Argentina, la Comisión de Cooperación Internacional de Universidades Chilenas, y representantes de Universidades Colombia, Paraguay, Uruguay y Venezuela promueven la constitución de la Red Latinoamericana de Redes de Responsables de Oficinas de RRII de Instituciones de Educación Superior</a:t>
          </a:r>
          <a:endParaRPr lang="es-ES" dirty="0"/>
        </a:p>
      </dgm:t>
    </dgm:pt>
    <dgm:pt modelId="{59A2C027-7685-45D3-9479-A45CD071E691}" type="parTrans" cxnId="{A9D055D5-A799-4AF3-8629-898AF88CD36B}">
      <dgm:prSet/>
      <dgm:spPr/>
      <dgm:t>
        <a:bodyPr/>
        <a:lstStyle/>
        <a:p>
          <a:endParaRPr lang="es-ES"/>
        </a:p>
      </dgm:t>
    </dgm:pt>
    <dgm:pt modelId="{D23BAEEB-1298-456F-B2BC-7BB0C6875A9B}" type="sibTrans" cxnId="{A9D055D5-A799-4AF3-8629-898AF88CD36B}">
      <dgm:prSet/>
      <dgm:spPr/>
      <dgm:t>
        <a:bodyPr/>
        <a:lstStyle/>
        <a:p>
          <a:endParaRPr lang="es-ES"/>
        </a:p>
      </dgm:t>
    </dgm:pt>
    <dgm:pt modelId="{AB835533-3F91-475C-B19C-1E94D26E7FE7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dirty="0" smtClean="0"/>
            <a:t>La constitución y el desarrollo histórico de las </a:t>
          </a:r>
          <a:r>
            <a:rPr lang="es-ES" dirty="0" err="1" smtClean="0"/>
            <a:t>Macrouniversidades</a:t>
          </a:r>
          <a:r>
            <a:rPr lang="es-ES" dirty="0" smtClean="0"/>
            <a:t> de América Latina y el Caribe es, a nivel mundial, un fenómeno de gran originalidad que hace referencia a un modelo universitario de rasgos específicos y características comunes, que prevalece prácticamente en el conjunto de los países de esta región.</a:t>
          </a:r>
          <a:endParaRPr lang="es-ES" dirty="0"/>
        </a:p>
      </dgm:t>
    </dgm:pt>
    <dgm:pt modelId="{0973678C-7C31-4B29-977A-30066529AB6D}" type="sibTrans" cxnId="{6D4CAFBE-6AF8-44CF-B16B-8452B7061E1E}">
      <dgm:prSet/>
      <dgm:spPr/>
      <dgm:t>
        <a:bodyPr/>
        <a:lstStyle/>
        <a:p>
          <a:endParaRPr lang="es-ES"/>
        </a:p>
      </dgm:t>
    </dgm:pt>
    <dgm:pt modelId="{85EF83AF-75B5-4905-8F08-6D9167A8278B}" type="parTrans" cxnId="{6D4CAFBE-6AF8-44CF-B16B-8452B7061E1E}">
      <dgm:prSet/>
      <dgm:spPr/>
      <dgm:t>
        <a:bodyPr/>
        <a:lstStyle/>
        <a:p>
          <a:endParaRPr lang="es-ES"/>
        </a:p>
      </dgm:t>
    </dgm:pt>
    <dgm:pt modelId="{666D06EA-D132-471E-8242-F4E68C64A844}" type="pres">
      <dgm:prSet presAssocID="{E8FFBE9B-3D9A-4C4E-AE6B-9A17678249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37DB32-3D07-4466-80B2-3217FD4010DD}" type="pres">
      <dgm:prSet presAssocID="{35E20038-0647-4935-83F2-56A489F71A64}" presName="composite" presStyleCnt="0"/>
      <dgm:spPr/>
    </dgm:pt>
    <dgm:pt modelId="{60033B1E-4B5B-40D6-8740-8D7F6FDA11AE}" type="pres">
      <dgm:prSet presAssocID="{35E20038-0647-4935-83F2-56A489F71A64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996730-4F67-4167-A93E-7F8DA8AAF8FA}" type="pres">
      <dgm:prSet presAssocID="{35E20038-0647-4935-83F2-56A489F71A6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6B3E9-8738-436F-B6FC-841413C4462D}" type="pres">
      <dgm:prSet presAssocID="{2C83D66C-EAA3-45CA-8043-382370A41180}" presName="spacing" presStyleCnt="0"/>
      <dgm:spPr/>
    </dgm:pt>
    <dgm:pt modelId="{9757CED7-E662-4E50-B834-F261DA4B0277}" type="pres">
      <dgm:prSet presAssocID="{D04CE085-038E-413E-A034-64E1998258F7}" presName="composite" presStyleCnt="0"/>
      <dgm:spPr/>
    </dgm:pt>
    <dgm:pt modelId="{51AD3FD8-F0F0-4743-9A19-C6A0AB3BBB3E}" type="pres">
      <dgm:prSet presAssocID="{D04CE085-038E-413E-A034-64E1998258F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CD493EC-08B2-49A4-A0C3-0426FB422198}" type="pres">
      <dgm:prSet presAssocID="{D04CE085-038E-413E-A034-64E1998258F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806D40-9506-4F2F-B7E4-0DED1D023596}" type="pres">
      <dgm:prSet presAssocID="{4072CE46-C4BA-4FFD-A883-A072803EF7BE}" presName="spacing" presStyleCnt="0"/>
      <dgm:spPr/>
    </dgm:pt>
    <dgm:pt modelId="{29A74990-5672-4FA3-9D97-839601EE234C}" type="pres">
      <dgm:prSet presAssocID="{8917C3D7-696F-4CB6-859A-035D9E68E67A}" presName="composite" presStyleCnt="0"/>
      <dgm:spPr/>
    </dgm:pt>
    <dgm:pt modelId="{6C35C0E6-B459-480A-80EB-BEC5F579FA48}" type="pres">
      <dgm:prSet presAssocID="{8917C3D7-696F-4CB6-859A-035D9E68E67A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8DD620B-FBA6-46ED-9F47-95B87731FD82}" type="pres">
      <dgm:prSet presAssocID="{8917C3D7-696F-4CB6-859A-035D9E68E67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1D8BE6-97E6-4287-8FA9-D4E406517151}" type="pres">
      <dgm:prSet presAssocID="{D23BAEEB-1298-456F-B2BC-7BB0C6875A9B}" presName="spacing" presStyleCnt="0"/>
      <dgm:spPr/>
    </dgm:pt>
    <dgm:pt modelId="{435CE526-9763-4470-819B-BD417E19C44A}" type="pres">
      <dgm:prSet presAssocID="{AB835533-3F91-475C-B19C-1E94D26E7FE7}" presName="composite" presStyleCnt="0"/>
      <dgm:spPr/>
    </dgm:pt>
    <dgm:pt modelId="{0FF6F57B-A603-41E5-8220-15E7EFB79601}" type="pres">
      <dgm:prSet presAssocID="{AB835533-3F91-475C-B19C-1E94D26E7FE7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913FC62-97BF-4846-9DBC-E340699D1E9C}" type="pres">
      <dgm:prSet presAssocID="{AB835533-3F91-475C-B19C-1E94D26E7FE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A4745D-09C3-47E7-AD34-BE1202A3B7D9}" type="presOf" srcId="{D04CE085-038E-413E-A034-64E1998258F7}" destId="{ECD493EC-08B2-49A4-A0C3-0426FB422198}" srcOrd="0" destOrd="0" presId="urn:microsoft.com/office/officeart/2005/8/layout/vList3#1"/>
    <dgm:cxn modelId="{6D4CAFBE-6AF8-44CF-B16B-8452B7061E1E}" srcId="{E8FFBE9B-3D9A-4C4E-AE6B-9A17678249DC}" destId="{AB835533-3F91-475C-B19C-1E94D26E7FE7}" srcOrd="3" destOrd="0" parTransId="{85EF83AF-75B5-4905-8F08-6D9167A8278B}" sibTransId="{0973678C-7C31-4B29-977A-30066529AB6D}"/>
    <dgm:cxn modelId="{99ABABFA-3973-494C-8EE9-6F4B73A9D3E0}" type="presOf" srcId="{AB835533-3F91-475C-B19C-1E94D26E7FE7}" destId="{5913FC62-97BF-4846-9DBC-E340699D1E9C}" srcOrd="0" destOrd="0" presId="urn:microsoft.com/office/officeart/2005/8/layout/vList3#1"/>
    <dgm:cxn modelId="{F14CEEB2-AD57-4746-83D0-07C2F1F89DAC}" srcId="{E8FFBE9B-3D9A-4C4E-AE6B-9A17678249DC}" destId="{35E20038-0647-4935-83F2-56A489F71A64}" srcOrd="0" destOrd="0" parTransId="{53A3086D-22E0-4FA8-AA3E-B21DA31AA745}" sibTransId="{2C83D66C-EAA3-45CA-8043-382370A41180}"/>
    <dgm:cxn modelId="{E53DE149-1934-4125-A201-F6DD00EE368C}" type="presOf" srcId="{35E20038-0647-4935-83F2-56A489F71A64}" destId="{78996730-4F67-4167-A93E-7F8DA8AAF8FA}" srcOrd="0" destOrd="0" presId="urn:microsoft.com/office/officeart/2005/8/layout/vList3#1"/>
    <dgm:cxn modelId="{C015AB8E-B976-4FDA-A06E-638D503E82B9}" srcId="{E8FFBE9B-3D9A-4C4E-AE6B-9A17678249DC}" destId="{D04CE085-038E-413E-A034-64E1998258F7}" srcOrd="1" destOrd="0" parTransId="{E37F1BBF-B580-4EE5-87C4-B143532BEF3E}" sibTransId="{4072CE46-C4BA-4FFD-A883-A072803EF7BE}"/>
    <dgm:cxn modelId="{A9D055D5-A799-4AF3-8629-898AF88CD36B}" srcId="{E8FFBE9B-3D9A-4C4E-AE6B-9A17678249DC}" destId="{8917C3D7-696F-4CB6-859A-035D9E68E67A}" srcOrd="2" destOrd="0" parTransId="{59A2C027-7685-45D3-9479-A45CD071E691}" sibTransId="{D23BAEEB-1298-456F-B2BC-7BB0C6875A9B}"/>
    <dgm:cxn modelId="{A85F5DC8-3766-44A2-96DA-C069C25E6596}" type="presOf" srcId="{8917C3D7-696F-4CB6-859A-035D9E68E67A}" destId="{F8DD620B-FBA6-46ED-9F47-95B87731FD82}" srcOrd="0" destOrd="0" presId="urn:microsoft.com/office/officeart/2005/8/layout/vList3#1"/>
    <dgm:cxn modelId="{3749EF98-F360-49A0-9EB4-43C7CE63358B}" type="presOf" srcId="{E8FFBE9B-3D9A-4C4E-AE6B-9A17678249DC}" destId="{666D06EA-D132-471E-8242-F4E68C64A844}" srcOrd="0" destOrd="0" presId="urn:microsoft.com/office/officeart/2005/8/layout/vList3#1"/>
    <dgm:cxn modelId="{6433AE68-A57D-4C69-BFF3-4A9CDCEDC67A}" type="presParOf" srcId="{666D06EA-D132-471E-8242-F4E68C64A844}" destId="{F437DB32-3D07-4466-80B2-3217FD4010DD}" srcOrd="0" destOrd="0" presId="urn:microsoft.com/office/officeart/2005/8/layout/vList3#1"/>
    <dgm:cxn modelId="{E912BA3F-3D08-43A1-B23B-3618CABEE173}" type="presParOf" srcId="{F437DB32-3D07-4466-80B2-3217FD4010DD}" destId="{60033B1E-4B5B-40D6-8740-8D7F6FDA11AE}" srcOrd="0" destOrd="0" presId="urn:microsoft.com/office/officeart/2005/8/layout/vList3#1"/>
    <dgm:cxn modelId="{274B68C4-2E80-4A31-9264-FAB19E96C16C}" type="presParOf" srcId="{F437DB32-3D07-4466-80B2-3217FD4010DD}" destId="{78996730-4F67-4167-A93E-7F8DA8AAF8FA}" srcOrd="1" destOrd="0" presId="urn:microsoft.com/office/officeart/2005/8/layout/vList3#1"/>
    <dgm:cxn modelId="{FAD5A20C-A586-4829-8115-23CBFDA545DE}" type="presParOf" srcId="{666D06EA-D132-471E-8242-F4E68C64A844}" destId="{7616B3E9-8738-436F-B6FC-841413C4462D}" srcOrd="1" destOrd="0" presId="urn:microsoft.com/office/officeart/2005/8/layout/vList3#1"/>
    <dgm:cxn modelId="{5D2DC8F3-E469-47BD-BC46-F9AE0D267C67}" type="presParOf" srcId="{666D06EA-D132-471E-8242-F4E68C64A844}" destId="{9757CED7-E662-4E50-B834-F261DA4B0277}" srcOrd="2" destOrd="0" presId="urn:microsoft.com/office/officeart/2005/8/layout/vList3#1"/>
    <dgm:cxn modelId="{3EB1BA7F-C0D4-4144-90A2-78E177E76AF7}" type="presParOf" srcId="{9757CED7-E662-4E50-B834-F261DA4B0277}" destId="{51AD3FD8-F0F0-4743-9A19-C6A0AB3BBB3E}" srcOrd="0" destOrd="0" presId="urn:microsoft.com/office/officeart/2005/8/layout/vList3#1"/>
    <dgm:cxn modelId="{33488472-1346-4444-B432-71B126E8D62C}" type="presParOf" srcId="{9757CED7-E662-4E50-B834-F261DA4B0277}" destId="{ECD493EC-08B2-49A4-A0C3-0426FB422198}" srcOrd="1" destOrd="0" presId="urn:microsoft.com/office/officeart/2005/8/layout/vList3#1"/>
    <dgm:cxn modelId="{F96BABB5-3A3B-44B3-8E6D-EA5734E52763}" type="presParOf" srcId="{666D06EA-D132-471E-8242-F4E68C64A844}" destId="{19806D40-9506-4F2F-B7E4-0DED1D023596}" srcOrd="3" destOrd="0" presId="urn:microsoft.com/office/officeart/2005/8/layout/vList3#1"/>
    <dgm:cxn modelId="{5B696777-A0D5-49EF-8149-303A302DD3AF}" type="presParOf" srcId="{666D06EA-D132-471E-8242-F4E68C64A844}" destId="{29A74990-5672-4FA3-9D97-839601EE234C}" srcOrd="4" destOrd="0" presId="urn:microsoft.com/office/officeart/2005/8/layout/vList3#1"/>
    <dgm:cxn modelId="{911F7118-2224-4C04-A04C-5C186908AE1F}" type="presParOf" srcId="{29A74990-5672-4FA3-9D97-839601EE234C}" destId="{6C35C0E6-B459-480A-80EB-BEC5F579FA48}" srcOrd="0" destOrd="0" presId="urn:microsoft.com/office/officeart/2005/8/layout/vList3#1"/>
    <dgm:cxn modelId="{D35C7F49-CB7E-4FD9-9222-B1A4CB1F42CC}" type="presParOf" srcId="{29A74990-5672-4FA3-9D97-839601EE234C}" destId="{F8DD620B-FBA6-46ED-9F47-95B87731FD82}" srcOrd="1" destOrd="0" presId="urn:microsoft.com/office/officeart/2005/8/layout/vList3#1"/>
    <dgm:cxn modelId="{37441F22-3EB4-4803-A3AA-4E7E782B572B}" type="presParOf" srcId="{666D06EA-D132-471E-8242-F4E68C64A844}" destId="{6D1D8BE6-97E6-4287-8FA9-D4E406517151}" srcOrd="5" destOrd="0" presId="urn:microsoft.com/office/officeart/2005/8/layout/vList3#1"/>
    <dgm:cxn modelId="{D2426872-40C9-4078-9159-B8DCD6D34883}" type="presParOf" srcId="{666D06EA-D132-471E-8242-F4E68C64A844}" destId="{435CE526-9763-4470-819B-BD417E19C44A}" srcOrd="6" destOrd="0" presId="urn:microsoft.com/office/officeart/2005/8/layout/vList3#1"/>
    <dgm:cxn modelId="{2157DD0D-2721-4BFC-AD49-21671B3506ED}" type="presParOf" srcId="{435CE526-9763-4470-819B-BD417E19C44A}" destId="{0FF6F57B-A603-41E5-8220-15E7EFB79601}" srcOrd="0" destOrd="0" presId="urn:microsoft.com/office/officeart/2005/8/layout/vList3#1"/>
    <dgm:cxn modelId="{60F61FA7-BEE8-4422-81FE-0C2D3CF39261}" type="presParOf" srcId="{435CE526-9763-4470-819B-BD417E19C44A}" destId="{5913FC62-97BF-4846-9DBC-E340699D1E9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9DAE09-B53F-4889-9C65-1D73B165E9A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A25231-C104-46DC-AF48-5ED68F7999E8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A4E625A-40EB-44FF-B5E5-DABCF9C9F0A9}" type="parTrans" cxnId="{13DE508B-62B3-4F0A-A457-1254D2C03659}">
      <dgm:prSet/>
      <dgm:spPr/>
      <dgm:t>
        <a:bodyPr/>
        <a:lstStyle/>
        <a:p>
          <a:endParaRPr lang="en-US"/>
        </a:p>
      </dgm:t>
    </dgm:pt>
    <dgm:pt modelId="{B064DED8-8C60-4ED5-923F-A6DA96F71925}" type="sibTrans" cxnId="{13DE508B-62B3-4F0A-A457-1254D2C03659}">
      <dgm:prSet/>
      <dgm:spPr/>
      <dgm:t>
        <a:bodyPr/>
        <a:lstStyle/>
        <a:p>
          <a:endParaRPr lang="en-US"/>
        </a:p>
      </dgm:t>
    </dgm:pt>
    <dgm:pt modelId="{F11C1357-AFEF-4EB3-B89E-7DDE0865CEB3}">
      <dgm:prSet phldrT="[Texto]"/>
      <dgm:spPr>
        <a:solidFill>
          <a:schemeClr val="accent4">
            <a:lumMod val="75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BABEL-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Building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Academic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Bonds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between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Europe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and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Latin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America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8492FF6-FF91-44CE-A269-2AEF581291B2}" type="parTrans" cxnId="{E30AB68C-8164-49F7-936A-57031B5E3DE5}">
      <dgm:prSet/>
      <dgm:spPr/>
      <dgm:t>
        <a:bodyPr/>
        <a:lstStyle/>
        <a:p>
          <a:endParaRPr lang="en-US"/>
        </a:p>
      </dgm:t>
    </dgm:pt>
    <dgm:pt modelId="{3B43A6D9-5DD9-4E0D-A95A-BDF1E79B57A2}" type="sibTrans" cxnId="{E30AB68C-8164-49F7-936A-57031B5E3DE5}">
      <dgm:prSet/>
      <dgm:spPr/>
      <dgm:t>
        <a:bodyPr/>
        <a:lstStyle/>
        <a:p>
          <a:endParaRPr lang="en-US"/>
        </a:p>
      </dgm:t>
    </dgm:pt>
    <dgm:pt modelId="{7A6F20F0-F364-4665-A9A2-1B23CF3641F7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AE98D7E-0DF9-48EE-9A19-236760F4553B}" type="parTrans" cxnId="{41D14F09-2ECD-4C19-813F-2CE0E8EA4C9F}">
      <dgm:prSet/>
      <dgm:spPr/>
      <dgm:t>
        <a:bodyPr/>
        <a:lstStyle/>
        <a:p>
          <a:endParaRPr lang="en-US"/>
        </a:p>
      </dgm:t>
    </dgm:pt>
    <dgm:pt modelId="{2296DC0D-C5C2-4599-BAC6-C16ABD8BDD79}" type="sibTrans" cxnId="{41D14F09-2ECD-4C19-813F-2CE0E8EA4C9F}">
      <dgm:prSet/>
      <dgm:spPr/>
      <dgm:t>
        <a:bodyPr/>
        <a:lstStyle/>
        <a:p>
          <a:endParaRPr lang="en-US"/>
        </a:p>
      </dgm:t>
    </dgm:pt>
    <dgm:pt modelId="{F9E35E47-B5E5-49BD-8659-C3A11B49988E}">
      <dgm:prSet phldrT="[Texto]"/>
      <dgm:spPr>
        <a:solidFill>
          <a:schemeClr val="accent4">
            <a:lumMod val="75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PRECIoSA-Programme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 of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Exchance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and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Cooperation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for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International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Studies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between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Europe</a:t>
          </a:r>
          <a:r>
            <a:rPr lang="es-E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and South </a:t>
          </a:r>
          <a:r>
            <a:rPr lang="es-ES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America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772EC8F-454E-4811-9ACD-DB73324BD7BF}" type="parTrans" cxnId="{FA3546E3-BFC2-4EAC-9077-CF758F301848}">
      <dgm:prSet/>
      <dgm:spPr/>
      <dgm:t>
        <a:bodyPr/>
        <a:lstStyle/>
        <a:p>
          <a:endParaRPr lang="en-US"/>
        </a:p>
      </dgm:t>
    </dgm:pt>
    <dgm:pt modelId="{379507F0-97F7-4A5A-BCF1-C4D58B61242A}" type="sibTrans" cxnId="{FA3546E3-BFC2-4EAC-9077-CF758F301848}">
      <dgm:prSet/>
      <dgm:spPr/>
      <dgm:t>
        <a:bodyPr/>
        <a:lstStyle/>
        <a:p>
          <a:endParaRPr lang="en-US"/>
        </a:p>
      </dgm:t>
    </dgm:pt>
    <dgm:pt modelId="{FC3AB444-0952-453A-B27A-4EA33D83195D}" type="pres">
      <dgm:prSet presAssocID="{659DAE09-B53F-4889-9C65-1D73B165E9A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D2C5FA-F6E0-4369-BFB2-DEA5F9EDF659}" type="pres">
      <dgm:prSet presAssocID="{CFA25231-C104-46DC-AF48-5ED68F7999E8}" presName="posSpace" presStyleCnt="0"/>
      <dgm:spPr/>
    </dgm:pt>
    <dgm:pt modelId="{7920ABAF-5EAC-4B4D-8CBF-8E75DC269E6A}" type="pres">
      <dgm:prSet presAssocID="{CFA25231-C104-46DC-AF48-5ED68F7999E8}" presName="vertFlow" presStyleCnt="0"/>
      <dgm:spPr/>
    </dgm:pt>
    <dgm:pt modelId="{06D54370-07B4-4BFC-8732-3203BEF03022}" type="pres">
      <dgm:prSet presAssocID="{CFA25231-C104-46DC-AF48-5ED68F7999E8}" presName="topSpace" presStyleCnt="0"/>
      <dgm:spPr/>
    </dgm:pt>
    <dgm:pt modelId="{A7B23503-E324-4839-9F4D-B3B70ACA96B6}" type="pres">
      <dgm:prSet presAssocID="{CFA25231-C104-46DC-AF48-5ED68F7999E8}" presName="firstComp" presStyleCnt="0"/>
      <dgm:spPr/>
    </dgm:pt>
    <dgm:pt modelId="{5D54C732-2F4F-41C2-9928-A2D4090E0521}" type="pres">
      <dgm:prSet presAssocID="{CFA25231-C104-46DC-AF48-5ED68F7999E8}" presName="firstChild" presStyleLbl="bgAccFollowNode1" presStyleIdx="0" presStyleCnt="2" custScaleY="160837"/>
      <dgm:spPr/>
      <dgm:t>
        <a:bodyPr/>
        <a:lstStyle/>
        <a:p>
          <a:endParaRPr lang="en-US"/>
        </a:p>
      </dgm:t>
    </dgm:pt>
    <dgm:pt modelId="{B55A1C6B-160A-497F-85AA-F492E23CEC43}" type="pres">
      <dgm:prSet presAssocID="{CFA25231-C104-46DC-AF48-5ED68F7999E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856AB-7F38-4D5F-9099-EF75E4E229CA}" type="pres">
      <dgm:prSet presAssocID="{CFA25231-C104-46DC-AF48-5ED68F7999E8}" presName="negSpace" presStyleCnt="0"/>
      <dgm:spPr/>
    </dgm:pt>
    <dgm:pt modelId="{AA402543-2EF6-49D5-86A0-3FA618973278}" type="pres">
      <dgm:prSet presAssocID="{CFA25231-C104-46DC-AF48-5ED68F7999E8}" presName="circle" presStyleLbl="node1" presStyleIdx="0" presStyleCnt="2"/>
      <dgm:spPr/>
      <dgm:t>
        <a:bodyPr/>
        <a:lstStyle/>
        <a:p>
          <a:endParaRPr lang="en-US"/>
        </a:p>
      </dgm:t>
    </dgm:pt>
    <dgm:pt modelId="{C48AB8BB-3388-4CCB-AB8B-3F1374F79A26}" type="pres">
      <dgm:prSet presAssocID="{B064DED8-8C60-4ED5-923F-A6DA96F71925}" presName="transSpace" presStyleCnt="0"/>
      <dgm:spPr/>
    </dgm:pt>
    <dgm:pt modelId="{A9A74663-A4C7-4E4E-A773-B58E48A42A7D}" type="pres">
      <dgm:prSet presAssocID="{7A6F20F0-F364-4665-A9A2-1B23CF3641F7}" presName="posSpace" presStyleCnt="0"/>
      <dgm:spPr/>
    </dgm:pt>
    <dgm:pt modelId="{1169FC78-1F2E-48AB-9ADE-E7D9D569CC54}" type="pres">
      <dgm:prSet presAssocID="{7A6F20F0-F364-4665-A9A2-1B23CF3641F7}" presName="vertFlow" presStyleCnt="0"/>
      <dgm:spPr/>
    </dgm:pt>
    <dgm:pt modelId="{61A7BFD8-F448-4686-B1BC-59C4DBCDDA97}" type="pres">
      <dgm:prSet presAssocID="{7A6F20F0-F364-4665-A9A2-1B23CF3641F7}" presName="topSpace" presStyleCnt="0"/>
      <dgm:spPr/>
    </dgm:pt>
    <dgm:pt modelId="{602C6B39-2B8B-4C33-8331-45C98AB43118}" type="pres">
      <dgm:prSet presAssocID="{7A6F20F0-F364-4665-A9A2-1B23CF3641F7}" presName="firstComp" presStyleCnt="0"/>
      <dgm:spPr/>
    </dgm:pt>
    <dgm:pt modelId="{7B0E4313-1C31-4362-98FA-31D6D0B56D64}" type="pres">
      <dgm:prSet presAssocID="{7A6F20F0-F364-4665-A9A2-1B23CF3641F7}" presName="firstChild" presStyleLbl="bgAccFollowNode1" presStyleIdx="1" presStyleCnt="2" custScaleY="165713"/>
      <dgm:spPr/>
      <dgm:t>
        <a:bodyPr/>
        <a:lstStyle/>
        <a:p>
          <a:endParaRPr lang="en-US"/>
        </a:p>
      </dgm:t>
    </dgm:pt>
    <dgm:pt modelId="{DA50C151-7A43-4F8A-97F9-491715FB97C5}" type="pres">
      <dgm:prSet presAssocID="{7A6F20F0-F364-4665-A9A2-1B23CF3641F7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8DF22-8989-4721-AA63-59E8F50F09D8}" type="pres">
      <dgm:prSet presAssocID="{7A6F20F0-F364-4665-A9A2-1B23CF3641F7}" presName="negSpace" presStyleCnt="0"/>
      <dgm:spPr/>
    </dgm:pt>
    <dgm:pt modelId="{2D9AFCFA-A339-4754-8FAB-BA4A197043BE}" type="pres">
      <dgm:prSet presAssocID="{7A6F20F0-F364-4665-A9A2-1B23CF3641F7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5036F23-ED7D-41D6-A0CE-FE664707201C}" type="presOf" srcId="{659DAE09-B53F-4889-9C65-1D73B165E9A1}" destId="{FC3AB444-0952-453A-B27A-4EA33D83195D}" srcOrd="0" destOrd="0" presId="urn:microsoft.com/office/officeart/2005/8/layout/hList9"/>
    <dgm:cxn modelId="{DC20D884-E4CD-4F45-B2BE-1C849E3DA2F9}" type="presOf" srcId="{F11C1357-AFEF-4EB3-B89E-7DDE0865CEB3}" destId="{B55A1C6B-160A-497F-85AA-F492E23CEC43}" srcOrd="1" destOrd="0" presId="urn:microsoft.com/office/officeart/2005/8/layout/hList9"/>
    <dgm:cxn modelId="{F1A490BD-7A26-4678-B643-04AE60E0526F}" type="presOf" srcId="{F9E35E47-B5E5-49BD-8659-C3A11B49988E}" destId="{DA50C151-7A43-4F8A-97F9-491715FB97C5}" srcOrd="1" destOrd="0" presId="urn:microsoft.com/office/officeart/2005/8/layout/hList9"/>
    <dgm:cxn modelId="{48A028C5-C35C-49F5-BA9A-04B184A68BD6}" type="presOf" srcId="{7A6F20F0-F364-4665-A9A2-1B23CF3641F7}" destId="{2D9AFCFA-A339-4754-8FAB-BA4A197043BE}" srcOrd="0" destOrd="0" presId="urn:microsoft.com/office/officeart/2005/8/layout/hList9"/>
    <dgm:cxn modelId="{006A1AF8-A600-4224-8715-3C0E03E64D1D}" type="presOf" srcId="{F11C1357-AFEF-4EB3-B89E-7DDE0865CEB3}" destId="{5D54C732-2F4F-41C2-9928-A2D4090E0521}" srcOrd="0" destOrd="0" presId="urn:microsoft.com/office/officeart/2005/8/layout/hList9"/>
    <dgm:cxn modelId="{FA3546E3-BFC2-4EAC-9077-CF758F301848}" srcId="{7A6F20F0-F364-4665-A9A2-1B23CF3641F7}" destId="{F9E35E47-B5E5-49BD-8659-C3A11B49988E}" srcOrd="0" destOrd="0" parTransId="{B772EC8F-454E-4811-9ACD-DB73324BD7BF}" sibTransId="{379507F0-97F7-4A5A-BCF1-C4D58B61242A}"/>
    <dgm:cxn modelId="{E30AB68C-8164-49F7-936A-57031B5E3DE5}" srcId="{CFA25231-C104-46DC-AF48-5ED68F7999E8}" destId="{F11C1357-AFEF-4EB3-B89E-7DDE0865CEB3}" srcOrd="0" destOrd="0" parTransId="{28492FF6-FF91-44CE-A269-2AEF581291B2}" sibTransId="{3B43A6D9-5DD9-4E0D-A95A-BDF1E79B57A2}"/>
    <dgm:cxn modelId="{13DE508B-62B3-4F0A-A457-1254D2C03659}" srcId="{659DAE09-B53F-4889-9C65-1D73B165E9A1}" destId="{CFA25231-C104-46DC-AF48-5ED68F7999E8}" srcOrd="0" destOrd="0" parTransId="{1A4E625A-40EB-44FF-B5E5-DABCF9C9F0A9}" sibTransId="{B064DED8-8C60-4ED5-923F-A6DA96F71925}"/>
    <dgm:cxn modelId="{467EDC91-0AC1-4E9F-BAE1-082AE2C696B7}" type="presOf" srcId="{CFA25231-C104-46DC-AF48-5ED68F7999E8}" destId="{AA402543-2EF6-49D5-86A0-3FA618973278}" srcOrd="0" destOrd="0" presId="urn:microsoft.com/office/officeart/2005/8/layout/hList9"/>
    <dgm:cxn modelId="{C43BCA60-1D45-4725-B61D-0904CED5A378}" type="presOf" srcId="{F9E35E47-B5E5-49BD-8659-C3A11B49988E}" destId="{7B0E4313-1C31-4362-98FA-31D6D0B56D64}" srcOrd="0" destOrd="0" presId="urn:microsoft.com/office/officeart/2005/8/layout/hList9"/>
    <dgm:cxn modelId="{41D14F09-2ECD-4C19-813F-2CE0E8EA4C9F}" srcId="{659DAE09-B53F-4889-9C65-1D73B165E9A1}" destId="{7A6F20F0-F364-4665-A9A2-1B23CF3641F7}" srcOrd="1" destOrd="0" parTransId="{FAE98D7E-0DF9-48EE-9A19-236760F4553B}" sibTransId="{2296DC0D-C5C2-4599-BAC6-C16ABD8BDD79}"/>
    <dgm:cxn modelId="{075E738C-1713-47BB-A3AC-DE6CF772D17A}" type="presParOf" srcId="{FC3AB444-0952-453A-B27A-4EA33D83195D}" destId="{54D2C5FA-F6E0-4369-BFB2-DEA5F9EDF659}" srcOrd="0" destOrd="0" presId="urn:microsoft.com/office/officeart/2005/8/layout/hList9"/>
    <dgm:cxn modelId="{52CD466B-9A6D-4AC2-B9B6-C966B7DCBE7A}" type="presParOf" srcId="{FC3AB444-0952-453A-B27A-4EA33D83195D}" destId="{7920ABAF-5EAC-4B4D-8CBF-8E75DC269E6A}" srcOrd="1" destOrd="0" presId="urn:microsoft.com/office/officeart/2005/8/layout/hList9"/>
    <dgm:cxn modelId="{96940983-24D2-40B4-9B10-90096489443A}" type="presParOf" srcId="{7920ABAF-5EAC-4B4D-8CBF-8E75DC269E6A}" destId="{06D54370-07B4-4BFC-8732-3203BEF03022}" srcOrd="0" destOrd="0" presId="urn:microsoft.com/office/officeart/2005/8/layout/hList9"/>
    <dgm:cxn modelId="{6D704CAD-8A3D-41A5-B995-A4E784F6256E}" type="presParOf" srcId="{7920ABAF-5EAC-4B4D-8CBF-8E75DC269E6A}" destId="{A7B23503-E324-4839-9F4D-B3B70ACA96B6}" srcOrd="1" destOrd="0" presId="urn:microsoft.com/office/officeart/2005/8/layout/hList9"/>
    <dgm:cxn modelId="{69EF54B3-2F0B-4DDB-B8A8-91B0DE767063}" type="presParOf" srcId="{A7B23503-E324-4839-9F4D-B3B70ACA96B6}" destId="{5D54C732-2F4F-41C2-9928-A2D4090E0521}" srcOrd="0" destOrd="0" presId="urn:microsoft.com/office/officeart/2005/8/layout/hList9"/>
    <dgm:cxn modelId="{29CA11DF-1B12-4DDD-8AB8-A0497C266A42}" type="presParOf" srcId="{A7B23503-E324-4839-9F4D-B3B70ACA96B6}" destId="{B55A1C6B-160A-497F-85AA-F492E23CEC43}" srcOrd="1" destOrd="0" presId="urn:microsoft.com/office/officeart/2005/8/layout/hList9"/>
    <dgm:cxn modelId="{88D22AC8-78CF-4460-9A46-EB5F24DDAD60}" type="presParOf" srcId="{FC3AB444-0952-453A-B27A-4EA33D83195D}" destId="{F40856AB-7F38-4D5F-9099-EF75E4E229CA}" srcOrd="2" destOrd="0" presId="urn:microsoft.com/office/officeart/2005/8/layout/hList9"/>
    <dgm:cxn modelId="{E96CB1BB-2EC9-4292-87D6-6F4DA304F77C}" type="presParOf" srcId="{FC3AB444-0952-453A-B27A-4EA33D83195D}" destId="{AA402543-2EF6-49D5-86A0-3FA618973278}" srcOrd="3" destOrd="0" presId="urn:microsoft.com/office/officeart/2005/8/layout/hList9"/>
    <dgm:cxn modelId="{8F4A87D4-9CD4-419C-811B-4AAA7AE2BBD8}" type="presParOf" srcId="{FC3AB444-0952-453A-B27A-4EA33D83195D}" destId="{C48AB8BB-3388-4CCB-AB8B-3F1374F79A26}" srcOrd="4" destOrd="0" presId="urn:microsoft.com/office/officeart/2005/8/layout/hList9"/>
    <dgm:cxn modelId="{DB324EED-9BB7-4716-9498-A00D8872949D}" type="presParOf" srcId="{FC3AB444-0952-453A-B27A-4EA33D83195D}" destId="{A9A74663-A4C7-4E4E-A773-B58E48A42A7D}" srcOrd="5" destOrd="0" presId="urn:microsoft.com/office/officeart/2005/8/layout/hList9"/>
    <dgm:cxn modelId="{87E6BC88-D860-4D6A-A303-2A87B04563E3}" type="presParOf" srcId="{FC3AB444-0952-453A-B27A-4EA33D83195D}" destId="{1169FC78-1F2E-48AB-9ADE-E7D9D569CC54}" srcOrd="6" destOrd="0" presId="urn:microsoft.com/office/officeart/2005/8/layout/hList9"/>
    <dgm:cxn modelId="{56FE95F7-5FAA-4351-A584-D3614C9BA535}" type="presParOf" srcId="{1169FC78-1F2E-48AB-9ADE-E7D9D569CC54}" destId="{61A7BFD8-F448-4686-B1BC-59C4DBCDDA97}" srcOrd="0" destOrd="0" presId="urn:microsoft.com/office/officeart/2005/8/layout/hList9"/>
    <dgm:cxn modelId="{2C130318-1BA6-476E-8B11-8BE261993551}" type="presParOf" srcId="{1169FC78-1F2E-48AB-9ADE-E7D9D569CC54}" destId="{602C6B39-2B8B-4C33-8331-45C98AB43118}" srcOrd="1" destOrd="0" presId="urn:microsoft.com/office/officeart/2005/8/layout/hList9"/>
    <dgm:cxn modelId="{D7BA5C8C-E012-41CF-A6E7-D91AC76C3971}" type="presParOf" srcId="{602C6B39-2B8B-4C33-8331-45C98AB43118}" destId="{7B0E4313-1C31-4362-98FA-31D6D0B56D64}" srcOrd="0" destOrd="0" presId="urn:microsoft.com/office/officeart/2005/8/layout/hList9"/>
    <dgm:cxn modelId="{8365A062-01B8-466F-8C3B-DDDFE0502BF1}" type="presParOf" srcId="{602C6B39-2B8B-4C33-8331-45C98AB43118}" destId="{DA50C151-7A43-4F8A-97F9-491715FB97C5}" srcOrd="1" destOrd="0" presId="urn:microsoft.com/office/officeart/2005/8/layout/hList9"/>
    <dgm:cxn modelId="{59591B96-8384-41AA-8BB2-36A88676C44A}" type="presParOf" srcId="{FC3AB444-0952-453A-B27A-4EA33D83195D}" destId="{E888DF22-8989-4721-AA63-59E8F50F09D8}" srcOrd="7" destOrd="0" presId="urn:microsoft.com/office/officeart/2005/8/layout/hList9"/>
    <dgm:cxn modelId="{0D7FF1A5-03E3-4E57-A08A-7636A39B4E1A}" type="presParOf" srcId="{FC3AB444-0952-453A-B27A-4EA33D83195D}" destId="{2D9AFCFA-A339-4754-8FAB-BA4A197043B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55CB9-C06F-4040-BA38-9B4D5CD502A8}">
      <dsp:nvSpPr>
        <dsp:cNvPr id="0" name=""/>
        <dsp:cNvSpPr/>
      </dsp:nvSpPr>
      <dsp:spPr>
        <a:xfrm>
          <a:off x="2070166" y="379569"/>
          <a:ext cx="4920629" cy="4925402"/>
        </a:xfrm>
        <a:prstGeom prst="pie">
          <a:avLst>
            <a:gd name="adj1" fmla="val 16200000"/>
            <a:gd name="adj2" fmla="val 180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Departamento de Relaciones Internacionales cuenta con 118 convenios vigentes con universidades internacionales y con la cooperación internacional</a:t>
          </a:r>
          <a:endParaRPr lang="es-ES" sz="1400" kern="1200" dirty="0"/>
        </a:p>
      </dsp:txBody>
      <dsp:txXfrm>
        <a:off x="4663455" y="1423285"/>
        <a:ext cx="1757367" cy="1465893"/>
      </dsp:txXfrm>
    </dsp:sp>
    <dsp:sp modelId="{D6F463FD-475E-4724-8D53-9FB15D22082D}">
      <dsp:nvSpPr>
        <dsp:cNvPr id="0" name=""/>
        <dsp:cNvSpPr/>
      </dsp:nvSpPr>
      <dsp:spPr>
        <a:xfrm>
          <a:off x="1968825" y="557692"/>
          <a:ext cx="4920629" cy="4920629"/>
        </a:xfrm>
        <a:prstGeom prst="pie">
          <a:avLst>
            <a:gd name="adj1" fmla="val 1800000"/>
            <a:gd name="adj2" fmla="val 900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Presidencia pro tempore de los Departamentos de Relaciones Internacionales de la Universidad Boliviana</a:t>
          </a:r>
          <a:endParaRPr lang="es-ES" sz="1400" kern="1200" dirty="0"/>
        </a:p>
      </dsp:txBody>
      <dsp:txXfrm>
        <a:off x="3140403" y="3750244"/>
        <a:ext cx="2636051" cy="1288736"/>
      </dsp:txXfrm>
    </dsp:sp>
    <dsp:sp modelId="{58ED0F05-6D2D-4DFB-8FF8-E1D476B0A310}">
      <dsp:nvSpPr>
        <dsp:cNvPr id="0" name=""/>
        <dsp:cNvSpPr/>
      </dsp:nvSpPr>
      <dsp:spPr>
        <a:xfrm>
          <a:off x="1867483" y="381956"/>
          <a:ext cx="4920629" cy="4920629"/>
        </a:xfrm>
        <a:prstGeom prst="pie">
          <a:avLst>
            <a:gd name="adj1" fmla="val 9000000"/>
            <a:gd name="adj2" fmla="val 1620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Nuestra Institución pertenece a la red:</a:t>
          </a:r>
          <a:br>
            <a:rPr lang="es-ES" sz="1400" kern="1200" dirty="0" smtClean="0"/>
          </a:br>
          <a:r>
            <a:rPr lang="es-ES" sz="1400" kern="1200" dirty="0" smtClean="0"/>
            <a:t>- Organización Interamericana de Educación Superior</a:t>
          </a:r>
          <a:br>
            <a:rPr lang="es-ES" sz="1400" kern="1200" dirty="0" smtClean="0"/>
          </a:br>
          <a:r>
            <a:rPr lang="es-ES" sz="1400" kern="1200" dirty="0" smtClean="0"/>
            <a:t>- Asociación de Universidades Grupo Montevideo</a:t>
          </a:r>
          <a:endParaRPr lang="es-ES" sz="1400" kern="1200" dirty="0"/>
        </a:p>
      </dsp:txBody>
      <dsp:txXfrm>
        <a:off x="2437456" y="1424661"/>
        <a:ext cx="1757367" cy="1464473"/>
      </dsp:txXfrm>
    </dsp:sp>
    <dsp:sp modelId="{682F67ED-9CA0-4738-AED6-EB6A0C652D9C}">
      <dsp:nvSpPr>
        <dsp:cNvPr id="0" name=""/>
        <dsp:cNvSpPr/>
      </dsp:nvSpPr>
      <dsp:spPr>
        <a:xfrm>
          <a:off x="1765962" y="77328"/>
          <a:ext cx="5529850" cy="55298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89CD05-9709-4EBA-B1FB-EB794B8C0086}">
      <dsp:nvSpPr>
        <dsp:cNvPr id="0" name=""/>
        <dsp:cNvSpPr/>
      </dsp:nvSpPr>
      <dsp:spPr>
        <a:xfrm>
          <a:off x="1664214" y="252771"/>
          <a:ext cx="5529850" cy="55298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E57160-1DFC-40AE-AE41-E3C7FC20EF58}">
      <dsp:nvSpPr>
        <dsp:cNvPr id="0" name=""/>
        <dsp:cNvSpPr/>
      </dsp:nvSpPr>
      <dsp:spPr>
        <a:xfrm>
          <a:off x="1562467" y="77345"/>
          <a:ext cx="5529850" cy="55298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96730-4F67-4167-A93E-7F8DA8AAF8FA}">
      <dsp:nvSpPr>
        <dsp:cNvPr id="0" name=""/>
        <dsp:cNvSpPr/>
      </dsp:nvSpPr>
      <dsp:spPr>
        <a:xfrm rot="10800000">
          <a:off x="1644856" y="1547"/>
          <a:ext cx="5415714" cy="1122991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208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La Asociación de Universidades Grupo Montevideo (AUGM) es una Red de Universidades públicas, autónomas y auto gobernadas de Argentina, Bolivia, Brasil, Chile, Paraguay y Uruguay para desarrollar actividades de cooperación con perspectivas ciertas de viabilidad. Se conto con la presencia de la Rectora Teresa </a:t>
          </a:r>
          <a:r>
            <a:rPr lang="es-ES" sz="1000" kern="1200" dirty="0" err="1" smtClean="0"/>
            <a:t>Rescala</a:t>
          </a:r>
          <a:r>
            <a:rPr lang="es-ES" sz="1000" kern="1200" dirty="0" smtClean="0"/>
            <a:t> en las Reuniones del Consejo de Rectores  cuya sede este año será  la Universidad Mayor de San Andrés y la representación como Delegado Asesor al   </a:t>
          </a:r>
          <a:r>
            <a:rPr lang="es-ES" sz="1000" kern="1200" dirty="0" err="1" smtClean="0"/>
            <a:t>Lic</a:t>
          </a:r>
          <a:r>
            <a:rPr lang="es-ES" sz="1000" kern="1200" dirty="0" smtClean="0"/>
            <a:t> Carlos Hinojosa  .</a:t>
          </a:r>
          <a:endParaRPr lang="es-ES" sz="1000" kern="1200" dirty="0">
            <a:solidFill>
              <a:schemeClr val="tx1"/>
            </a:solidFill>
          </a:endParaRPr>
        </a:p>
      </dsp:txBody>
      <dsp:txXfrm rot="10800000">
        <a:off x="1925604" y="1547"/>
        <a:ext cx="5134966" cy="1122991"/>
      </dsp:txXfrm>
    </dsp:sp>
    <dsp:sp modelId="{60033B1E-4B5B-40D6-8740-8D7F6FDA11AE}">
      <dsp:nvSpPr>
        <dsp:cNvPr id="0" name=""/>
        <dsp:cNvSpPr/>
      </dsp:nvSpPr>
      <dsp:spPr>
        <a:xfrm>
          <a:off x="1083360" y="1547"/>
          <a:ext cx="1122991" cy="11229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493EC-08B2-49A4-A0C3-0426FB422198}">
      <dsp:nvSpPr>
        <dsp:cNvPr id="0" name=""/>
        <dsp:cNvSpPr/>
      </dsp:nvSpPr>
      <dsp:spPr>
        <a:xfrm rot="10800000">
          <a:off x="1644856" y="1459760"/>
          <a:ext cx="5415714" cy="1122991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208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>
              <a:solidFill>
                <a:schemeClr val="bg1"/>
              </a:solidFill>
            </a:rPr>
            <a:t>La Universidad Mayor de San Andrés pertenece a la red exclusiva de Asociados  en la Región de Países Andinos con la participación del Dr. Hans </a:t>
          </a:r>
          <a:r>
            <a:rPr lang="es-ES" sz="1000" kern="1200" dirty="0" err="1" smtClean="0">
              <a:solidFill>
                <a:schemeClr val="bg1"/>
              </a:solidFill>
            </a:rPr>
            <a:t>Scholz</a:t>
          </a:r>
          <a:r>
            <a:rPr lang="es-ES" sz="1000" kern="1200" dirty="0" smtClean="0">
              <a:solidFill>
                <a:schemeClr val="bg1"/>
              </a:solidFill>
            </a:rPr>
            <a:t> en la reunión de Rio de Janeiro se avanzó en las relaciones con las universidades de China y Latinoamérica.                                                                                                                        </a:t>
          </a:r>
          <a:r>
            <a:rPr lang="es-ES" sz="1000" b="1" kern="1200" dirty="0" smtClean="0">
              <a:solidFill>
                <a:schemeClr val="bg1"/>
              </a:solidFill>
            </a:rPr>
            <a:t>1ra Reunión de Universidades Bolivianas, miembros de la OUI/ UMSA, UMSS, UMRPSFXCH, UNIVALLE y CEUB donde se realizó </a:t>
          </a:r>
          <a:r>
            <a:rPr lang="es-ES" sz="1000" kern="1200" dirty="0" smtClean="0">
              <a:solidFill>
                <a:schemeClr val="bg1"/>
              </a:solidFill>
            </a:rPr>
            <a:t>el nombramiento oficial de la Rectora de la UMSA, Dra. Teresa </a:t>
          </a:r>
          <a:r>
            <a:rPr lang="es-ES" sz="1000" kern="1200" dirty="0" err="1" smtClean="0">
              <a:solidFill>
                <a:schemeClr val="bg1"/>
              </a:solidFill>
            </a:rPr>
            <a:t>Rescala</a:t>
          </a:r>
          <a:r>
            <a:rPr lang="es-ES" sz="1000" kern="1200" dirty="0" smtClean="0">
              <a:solidFill>
                <a:schemeClr val="bg1"/>
              </a:solidFill>
            </a:rPr>
            <a:t> </a:t>
          </a:r>
          <a:r>
            <a:rPr lang="es-ES" sz="1000" kern="1200" dirty="0" err="1" smtClean="0">
              <a:solidFill>
                <a:schemeClr val="bg1"/>
              </a:solidFill>
            </a:rPr>
            <a:t>Nemtala</a:t>
          </a:r>
          <a:r>
            <a:rPr lang="es-ES" sz="1000" kern="1200" dirty="0" smtClean="0">
              <a:solidFill>
                <a:schemeClr val="bg1"/>
              </a:solidFill>
            </a:rPr>
            <a:t>, como Representante Regional de Bolivia ante la OUI</a:t>
          </a:r>
        </a:p>
      </dsp:txBody>
      <dsp:txXfrm rot="10800000">
        <a:off x="1925604" y="1459760"/>
        <a:ext cx="5134966" cy="1122991"/>
      </dsp:txXfrm>
    </dsp:sp>
    <dsp:sp modelId="{51AD3FD8-F0F0-4743-9A19-C6A0AB3BBB3E}">
      <dsp:nvSpPr>
        <dsp:cNvPr id="0" name=""/>
        <dsp:cNvSpPr/>
      </dsp:nvSpPr>
      <dsp:spPr>
        <a:xfrm>
          <a:off x="1083360" y="1459760"/>
          <a:ext cx="1122991" cy="112299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D620B-FBA6-46ED-9F47-95B87731FD82}">
      <dsp:nvSpPr>
        <dsp:cNvPr id="0" name=""/>
        <dsp:cNvSpPr/>
      </dsp:nvSpPr>
      <dsp:spPr>
        <a:xfrm rot="10800000">
          <a:off x="1644856" y="2917973"/>
          <a:ext cx="5415714" cy="1122991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208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kern="1200" dirty="0" smtClean="0"/>
            <a:t>La UMSA está dentro de la red </a:t>
          </a:r>
          <a:r>
            <a:rPr lang="es-ES_tradnl" sz="1000" kern="1200" dirty="0" err="1" smtClean="0"/>
            <a:t>ReLARIES</a:t>
          </a:r>
          <a:r>
            <a:rPr lang="es-ES_tradnl" sz="1000" kern="1200" dirty="0" smtClean="0"/>
            <a:t> con representantes de las Redes </a:t>
          </a:r>
          <a:r>
            <a:rPr lang="es-ES_tradnl" sz="1000" kern="1200" dirty="0" err="1" smtClean="0"/>
            <a:t>Faubai</a:t>
          </a:r>
          <a:r>
            <a:rPr lang="es-ES_tradnl" sz="1000" kern="1200" dirty="0" smtClean="0"/>
            <a:t> Brasil, </a:t>
          </a:r>
          <a:r>
            <a:rPr lang="es-ES_tradnl" sz="1000" kern="1200" dirty="0" err="1" smtClean="0"/>
            <a:t>RedCIUN</a:t>
          </a:r>
          <a:r>
            <a:rPr lang="es-ES_tradnl" sz="1000" kern="1200" dirty="0" smtClean="0"/>
            <a:t> Argentina, la Comisión de Cooperación Internacional de Universidades Chilenas, y representantes de Universidades Colombia, Paraguay, Uruguay y Venezuela promueven la constitución de la Red Latinoamericana de Redes de Responsables de Oficinas de RRII de Instituciones de Educación Superior</a:t>
          </a:r>
          <a:endParaRPr lang="es-ES" sz="1000" kern="1200" dirty="0"/>
        </a:p>
      </dsp:txBody>
      <dsp:txXfrm rot="10800000">
        <a:off x="1925604" y="2917973"/>
        <a:ext cx="5134966" cy="1122991"/>
      </dsp:txXfrm>
    </dsp:sp>
    <dsp:sp modelId="{6C35C0E6-B459-480A-80EB-BEC5F579FA48}">
      <dsp:nvSpPr>
        <dsp:cNvPr id="0" name=""/>
        <dsp:cNvSpPr/>
      </dsp:nvSpPr>
      <dsp:spPr>
        <a:xfrm>
          <a:off x="1083360" y="2917973"/>
          <a:ext cx="1122991" cy="112299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3FC62-97BF-4846-9DBC-E340699D1E9C}">
      <dsp:nvSpPr>
        <dsp:cNvPr id="0" name=""/>
        <dsp:cNvSpPr/>
      </dsp:nvSpPr>
      <dsp:spPr>
        <a:xfrm rot="10800000">
          <a:off x="1644856" y="4376186"/>
          <a:ext cx="5415714" cy="1122991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208" tIns="38100" rIns="7112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La constitución y el desarrollo histórico de las </a:t>
          </a:r>
          <a:r>
            <a:rPr lang="es-ES" sz="1000" kern="1200" dirty="0" err="1" smtClean="0"/>
            <a:t>Macrouniversidades</a:t>
          </a:r>
          <a:r>
            <a:rPr lang="es-ES" sz="1000" kern="1200" dirty="0" smtClean="0"/>
            <a:t> de América Latina y el Caribe es, a nivel mundial, un fenómeno de gran originalidad que hace referencia a un modelo universitario de rasgos específicos y características comunes, que prevalece prácticamente en el conjunto de los países de esta región.</a:t>
          </a:r>
          <a:endParaRPr lang="es-ES" sz="1000" kern="1200" dirty="0"/>
        </a:p>
      </dsp:txBody>
      <dsp:txXfrm rot="10800000">
        <a:off x="1925604" y="4376186"/>
        <a:ext cx="5134966" cy="1122991"/>
      </dsp:txXfrm>
    </dsp:sp>
    <dsp:sp modelId="{0FF6F57B-A603-41E5-8220-15E7EFB79601}">
      <dsp:nvSpPr>
        <dsp:cNvPr id="0" name=""/>
        <dsp:cNvSpPr/>
      </dsp:nvSpPr>
      <dsp:spPr>
        <a:xfrm>
          <a:off x="1083360" y="4376186"/>
          <a:ext cx="1122991" cy="112299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C7B162-58A2-4982-949E-AE3F9F4479BF}" type="datetimeFigureOut">
              <a:rPr lang="es-ES" smtClean="0"/>
              <a:pPr/>
              <a:t>24/10/2013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9702A8-A164-435D-A21F-2743D54A408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86190"/>
            <a:ext cx="2421292" cy="2071702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00108"/>
            <a:ext cx="1357322" cy="25003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11 Rectángulo"/>
          <p:cNvSpPr/>
          <p:nvPr/>
        </p:nvSpPr>
        <p:spPr>
          <a:xfrm>
            <a:off x="2500298" y="1571612"/>
            <a:ext cx="66437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dirty="0" smtClean="0"/>
              <a:t>UNIVERSIDAD MAYOR DE SAN ANDRES</a:t>
            </a:r>
            <a:endParaRPr lang="es-ES" sz="2600" b="1" dirty="0"/>
          </a:p>
        </p:txBody>
      </p:sp>
      <p:sp>
        <p:nvSpPr>
          <p:cNvPr id="13" name="12 Rectángulo"/>
          <p:cNvSpPr/>
          <p:nvPr/>
        </p:nvSpPr>
        <p:spPr>
          <a:xfrm>
            <a:off x="3214678" y="2500306"/>
            <a:ext cx="528641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+mj-lt"/>
              </a:rPr>
              <a:t>DEPARTAMENTO DE RELACIONES INTERNACIONALES</a:t>
            </a:r>
            <a:endParaRPr lang="es-ES" sz="2400" dirty="0"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857488" y="4071942"/>
            <a:ext cx="600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Broadway" pitchFamily="82" charset="0"/>
              </a:rPr>
              <a:t>“Experiencia  en Implementación de la Internacionalización”</a:t>
            </a:r>
            <a:endParaRPr lang="es-ES" sz="2400" dirty="0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 rot="5400000" flipH="1" flipV="1">
            <a:off x="4814719" y="1457475"/>
            <a:ext cx="500400" cy="98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785786" y="1000108"/>
            <a:ext cx="6643734" cy="1588"/>
          </a:xfrm>
          <a:prstGeom prst="line">
            <a:avLst/>
          </a:prstGeom>
          <a:ln w="25400" cmpd="thinThick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5" y="214290"/>
            <a:ext cx="1076130" cy="85725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00100" y="357166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CONTINUANDO CON NUESTRO PLAN DE INTERNACIONALIZACIÓN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428728" y="1785926"/>
            <a:ext cx="7358114" cy="42862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sz="2200" dirty="0" smtClean="0"/>
              <a:t>Para el 2013 sigue nuestra meta de internacionalizar la        </a:t>
            </a:r>
          </a:p>
          <a:p>
            <a:pPr algn="ctr"/>
            <a:r>
              <a:rPr lang="es-ES" sz="2200" dirty="0" smtClean="0"/>
              <a:t> Universidad Mayor de San Andrés.</a:t>
            </a:r>
          </a:p>
          <a:p>
            <a:pPr algn="ctr"/>
            <a:r>
              <a:rPr lang="es-ES" sz="2200" dirty="0" smtClean="0"/>
              <a:t>El próximo año la UMSA será sede de la Reunión de Rectores de la AUGM, además tendremos  14 de intercambios de estudiantes a través del mismo.</a:t>
            </a:r>
          </a:p>
          <a:p>
            <a:pPr algn="ctr"/>
            <a:r>
              <a:rPr lang="es-ES" sz="2200" dirty="0" smtClean="0"/>
              <a:t>Realizaremos sesiones informativas con la Cooperación Internacional para nuestros estudiantes.</a:t>
            </a:r>
          </a:p>
          <a:p>
            <a:pPr algn="ctr"/>
            <a:r>
              <a:rPr lang="es-ES" sz="2200" dirty="0" smtClean="0"/>
              <a:t>Estamos solicitando la jerarquización del Departamento a Secretaría de Relaciones Internacionales UMSA.</a:t>
            </a:r>
          </a:p>
          <a:p>
            <a:pPr algn="ctr"/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 rot="5400000" flipH="1" flipV="1">
            <a:off x="4814719" y="1457475"/>
            <a:ext cx="500400" cy="98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928670"/>
            <a:ext cx="6277396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928926" y="1071546"/>
            <a:ext cx="371475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</p:pic>
      <p:cxnSp>
        <p:nvCxnSpPr>
          <p:cNvPr id="8" name="7 Conector recto"/>
          <p:cNvCxnSpPr/>
          <p:nvPr/>
        </p:nvCxnSpPr>
        <p:spPr>
          <a:xfrm>
            <a:off x="785786" y="1000108"/>
            <a:ext cx="6643734" cy="1588"/>
          </a:xfrm>
          <a:prstGeom prst="line">
            <a:avLst/>
          </a:prstGeom>
          <a:ln w="25400" cmpd="thinThick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5" y="214290"/>
            <a:ext cx="1076130" cy="85725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00100" y="357166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“LA UMSA FUENTE DE CONOCIMIENTO EN CONSTANTE COLABORACIÓN”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57356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928794" y="1859340"/>
            <a:ext cx="5572164" cy="341632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_tradnl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 Universidad Mayor de San Andrés, de La Paz, Institución de Educación Superior con 182 años de ejercicio, es una institución pública, autónoma, que  tiene como misión: "Formar profesionales idóneos de reconocida calidad humana y excelencia científica, con conciencia crítica y capacidad de crear, adaptar, enriquecer la ciencia y tecnología universal e impulsar el progreso e integración nacional". </a:t>
            </a:r>
          </a:p>
          <a:p>
            <a:pPr algn="ctr"/>
            <a:r>
              <a:rPr lang="es-ES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Cuenta con 13 Facultades</a:t>
            </a:r>
            <a:r>
              <a:rPr lang="es-ES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s-ES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63</a:t>
            </a:r>
            <a:r>
              <a:rPr lang="es-ES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Carreras </a:t>
            </a:r>
            <a:r>
              <a:rPr lang="es-ES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</a:t>
            </a:r>
            <a:r>
              <a:rPr lang="es-ES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45</a:t>
            </a:r>
            <a:r>
              <a:rPr lang="es-ES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dirty="0" smtClean="0">
                <a:ln w="18415" cmpd="sng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Institutos de Investigación, con mas de 78,000 estudiantes y 1,800 docentes.</a:t>
            </a:r>
            <a:endParaRPr lang="es-ES" dirty="0">
              <a:ln w="18415" cmpd="sng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72" y="214290"/>
            <a:ext cx="1076130" cy="857256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000100" y="64291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PASOS HACIA LA INTERNACIONALIZACIÓN</a:t>
            </a:r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928662" y="1000108"/>
            <a:ext cx="6643734" cy="1588"/>
          </a:xfrm>
          <a:prstGeom prst="line">
            <a:avLst/>
          </a:prstGeom>
          <a:ln w="25400" cmpd="thinThick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928662" y="1928802"/>
            <a:ext cx="7786742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  <a:tabLst>
                <a:tab pos="530225" algn="l"/>
              </a:tabLst>
            </a:pPr>
            <a:r>
              <a:rPr lang="en-US" dirty="0" smtClean="0"/>
              <a:t>  	</a:t>
            </a:r>
            <a:r>
              <a:rPr lang="en-US" b="1" dirty="0" smtClean="0"/>
              <a:t>PRIMER PASO      </a:t>
            </a:r>
            <a:r>
              <a:rPr lang="en-US" dirty="0" smtClean="0"/>
              <a:t>SE TRAZO COMO PRINCIPAL OBJETIVO LA 	INTITUCIONALIZACIÓN DE LA INTERNACIONALIZACIÓN DE  LA 	EDUCACIÓN SUPERIOR EN NUESTRA UNIVERSIDAD .</a:t>
            </a:r>
          </a:p>
          <a:p>
            <a:pPr>
              <a:tabLst>
                <a:tab pos="530225" algn="l"/>
              </a:tabLst>
            </a:pPr>
            <a:endParaRPr lang="en-US" dirty="0" smtClean="0"/>
          </a:p>
          <a:p>
            <a:pPr>
              <a:buFont typeface="Wingdings" pitchFamily="2" charset="2"/>
              <a:buChar char="ü"/>
              <a:tabLst>
                <a:tab pos="530225" algn="l"/>
              </a:tabLst>
            </a:pPr>
            <a:r>
              <a:rPr lang="en-US" dirty="0" smtClean="0"/>
              <a:t> 	</a:t>
            </a:r>
            <a:r>
              <a:rPr lang="en-US" b="1" dirty="0" smtClean="0"/>
              <a:t>SEGUNDO PASO      </a:t>
            </a:r>
            <a:r>
              <a:rPr lang="en-US" dirty="0" smtClean="0"/>
              <a:t>ELABORACIÓN DE OBJETIVOS ESTRATÉGICOS 	CON:</a:t>
            </a:r>
          </a:p>
          <a:p>
            <a:pPr>
              <a:tabLst>
                <a:tab pos="530225" algn="l"/>
              </a:tabLst>
            </a:pPr>
            <a:endParaRPr lang="en-US" dirty="0" smtClean="0"/>
          </a:p>
          <a:p>
            <a:pPr lvl="2">
              <a:buFont typeface="Wingdings" pitchFamily="2" charset="2"/>
              <a:buChar char="§"/>
              <a:tabLst>
                <a:tab pos="530225" algn="l"/>
              </a:tabLst>
            </a:pPr>
            <a:r>
              <a:rPr lang="en-US" dirty="0" smtClean="0"/>
              <a:t>	LA SECRETARIA ACADEMICA (COORDINADORA DE LOS 	VICEDECANATOS)</a:t>
            </a:r>
          </a:p>
          <a:p>
            <a:pPr lvl="2">
              <a:buFont typeface="Wingdings" pitchFamily="2" charset="2"/>
              <a:buChar char="§"/>
              <a:tabLst>
                <a:tab pos="530225" algn="l"/>
              </a:tabLst>
            </a:pPr>
            <a:r>
              <a:rPr lang="en-US" dirty="0" smtClean="0"/>
              <a:t>	CON LA DIRECCIÓN DE POSTGRADO E 	INTERACCION SOCIAL  (COORDINADORA DE 	LOS INSTITUTOS DE INVESTIGACIÓN)</a:t>
            </a:r>
          </a:p>
          <a:p>
            <a:pPr lvl="2">
              <a:buFont typeface="Wingdings" pitchFamily="2" charset="2"/>
              <a:buChar char="§"/>
              <a:tabLst>
                <a:tab pos="530225" algn="l"/>
              </a:tabLst>
            </a:pPr>
            <a:r>
              <a:rPr lang="en-US" dirty="0" smtClean="0"/>
              <a:t>	DEPARTAMENTO DE EVALUACIÓN Y ACREDITACIÓN</a:t>
            </a:r>
            <a:endParaRPr lang="en-US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3571868" y="321468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3214678" y="214311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285720" y="1000108"/>
          <a:ext cx="885828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12 Imagen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72" y="214290"/>
            <a:ext cx="1076130" cy="857256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000100" y="64291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INTERNACIONALIZACION DE LA UMSA</a:t>
            </a:r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928662" y="1000108"/>
            <a:ext cx="6643734" cy="1588"/>
          </a:xfrm>
          <a:prstGeom prst="line">
            <a:avLst/>
          </a:prstGeom>
          <a:ln w="25400" cmpd="thinThick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 rot="5400000" flipH="1" flipV="1">
            <a:off x="4814719" y="1457475"/>
            <a:ext cx="500400" cy="98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785786" y="1000108"/>
            <a:ext cx="6643734" cy="1588"/>
          </a:xfrm>
          <a:prstGeom prst="line">
            <a:avLst/>
          </a:prstGeom>
          <a:ln w="25400" cmpd="thinThick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5" y="214290"/>
            <a:ext cx="1076130" cy="85725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00100" y="64291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REDES EN LAS QUE PARTICIPAMOS</a:t>
            </a:r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571472" y="1142984"/>
          <a:ext cx="814393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785786" y="1000108"/>
            <a:ext cx="6643734" cy="1588"/>
          </a:xfrm>
          <a:prstGeom prst="line">
            <a:avLst/>
          </a:prstGeom>
          <a:ln w="25400" cmpd="thinThick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5" y="214290"/>
            <a:ext cx="1076130" cy="85725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000100" y="64291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INDICADORES DE MEDICIÓN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285852" y="1357298"/>
            <a:ext cx="53578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 smtClean="0">
                <a:latin typeface="Berlin Sans FB" pitchFamily="34" charset="0"/>
              </a:rPr>
              <a:t>La UMSA 	aplicara los procesos de indicadores de medición a partir del 2013 </a:t>
            </a:r>
          </a:p>
          <a:p>
            <a:pPr lvl="0"/>
            <a:endParaRPr lang="es-ES" sz="1600" dirty="0" smtClean="0">
              <a:latin typeface="Berlin Sans FB" pitchFamily="34" charset="0"/>
            </a:endParaRPr>
          </a:p>
          <a:p>
            <a:pPr lvl="0"/>
            <a:r>
              <a:rPr lang="es-ES" dirty="0" smtClean="0">
                <a:latin typeface="Berlin Sans FB" pitchFamily="34" charset="0"/>
              </a:rPr>
              <a:t>¿Qué variables medir?</a:t>
            </a:r>
          </a:p>
          <a:p>
            <a:pPr lvl="0"/>
            <a:r>
              <a:rPr lang="es-ES" dirty="0" smtClean="0">
                <a:latin typeface="Berlin Sans FB" pitchFamily="34" charset="0"/>
              </a:rPr>
              <a:t>Nos centraremos en:</a:t>
            </a:r>
          </a:p>
          <a:p>
            <a:pPr lvl="0"/>
            <a:endParaRPr lang="es-ES" dirty="0" smtClean="0">
              <a:latin typeface="Berlin Sans FB" pitchFamily="34" charset="0"/>
            </a:endParaRPr>
          </a:p>
          <a:p>
            <a:pPr lvl="0"/>
            <a:r>
              <a:rPr lang="es-ES" dirty="0" smtClean="0">
                <a:latin typeface="Berlin Sans FB" pitchFamily="34" charset="0"/>
              </a:rPr>
              <a:t>- Indicadores ámbitos institucionales</a:t>
            </a:r>
          </a:p>
          <a:p>
            <a:pPr lvl="0"/>
            <a:r>
              <a:rPr lang="es-ES" dirty="0" smtClean="0">
                <a:latin typeface="Berlin Sans FB" pitchFamily="34" charset="0"/>
              </a:rPr>
              <a:t>- Indicadores ámbitos académicos</a:t>
            </a:r>
          </a:p>
          <a:p>
            <a:pPr lvl="0"/>
            <a:r>
              <a:rPr lang="es-ES" dirty="0" smtClean="0">
                <a:latin typeface="Berlin Sans FB" pitchFamily="34" charset="0"/>
              </a:rPr>
              <a:t>- Indicadores de acreditación</a:t>
            </a:r>
          </a:p>
          <a:p>
            <a:pPr lvl="0"/>
            <a:r>
              <a:rPr lang="es-ES" dirty="0" smtClean="0">
                <a:latin typeface="Berlin Sans FB" pitchFamily="34" charset="0"/>
              </a:rPr>
              <a:t>- Indicadores de movilidad</a:t>
            </a:r>
          </a:p>
          <a:p>
            <a:pPr lvl="0">
              <a:buFontTx/>
              <a:buChar char="-"/>
            </a:pPr>
            <a:r>
              <a:rPr lang="es-ES" dirty="0" smtClean="0">
                <a:latin typeface="Berlin Sans FB" pitchFamily="34" charset="0"/>
              </a:rPr>
              <a:t>Indicadores cooperación al desarrollo</a:t>
            </a:r>
          </a:p>
          <a:p>
            <a:pPr lvl="0">
              <a:buFontTx/>
              <a:buChar char="-"/>
            </a:pPr>
            <a:endParaRPr lang="es-ES" dirty="0" smtClean="0">
              <a:latin typeface="Berlin Sans FB" pitchFamily="34" charset="0"/>
            </a:endParaRPr>
          </a:p>
          <a:p>
            <a:pPr lvl="0"/>
            <a:r>
              <a:rPr lang="es-ES" dirty="0" smtClean="0">
                <a:latin typeface="Berlin Sans FB" pitchFamily="34" charset="0"/>
              </a:rPr>
              <a:t>También tendremos que tomar en cuenta:</a:t>
            </a:r>
          </a:p>
          <a:p>
            <a:pPr lvl="0"/>
            <a:endParaRPr lang="es-ES" dirty="0" smtClean="0">
              <a:latin typeface="Berlin Sans FB" pitchFamily="34" charset="0"/>
            </a:endParaRPr>
          </a:p>
          <a:p>
            <a:pPr lvl="0"/>
            <a:r>
              <a:rPr lang="es-ES" dirty="0" smtClean="0">
                <a:latin typeface="Berlin Sans FB" pitchFamily="34" charset="0"/>
              </a:rPr>
              <a:t>- Recursos de entradas (input)</a:t>
            </a:r>
          </a:p>
          <a:p>
            <a:pPr lvl="0"/>
            <a:r>
              <a:rPr lang="es-ES" dirty="0" smtClean="0">
                <a:latin typeface="Berlin Sans FB" pitchFamily="34" charset="0"/>
              </a:rPr>
              <a:t>- Recursos de salida (output)</a:t>
            </a:r>
          </a:p>
          <a:p>
            <a:pPr lvl="0"/>
            <a:r>
              <a:rPr lang="es-ES" dirty="0" smtClean="0">
                <a:latin typeface="Berlin Sans FB" pitchFamily="34" charset="0"/>
              </a:rPr>
              <a:t>- Resultados (</a:t>
            </a:r>
            <a:r>
              <a:rPr lang="es-ES" dirty="0" err="1" smtClean="0">
                <a:latin typeface="Berlin Sans FB" pitchFamily="34" charset="0"/>
              </a:rPr>
              <a:t>outcome</a:t>
            </a:r>
            <a:r>
              <a:rPr lang="es-ES" dirty="0" smtClean="0">
                <a:latin typeface="Berlin Sans FB" pitchFamily="34" charset="0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785786" y="1000108"/>
            <a:ext cx="6643734" cy="1588"/>
          </a:xfrm>
          <a:prstGeom prst="line">
            <a:avLst/>
          </a:prstGeom>
          <a:ln w="25400" cmpd="thinThick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5" y="214290"/>
            <a:ext cx="1076130" cy="85725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000100" y="64291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INFOACES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214414" y="1071801"/>
            <a:ext cx="6000792" cy="5016758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 wrap="square" rtlCol="0">
            <a:spAutoFit/>
          </a:bodyPr>
          <a:lstStyle/>
          <a:p>
            <a:pPr lvl="0"/>
            <a:r>
              <a:rPr lang="es-ES" sz="2000" b="1" dirty="0" smtClean="0"/>
              <a:t>Sistema Integral de Información sobre las Instituciones de Educación Superior de América Latina para el Área Común de Educación Superior con Europa</a:t>
            </a:r>
          </a:p>
          <a:p>
            <a:pPr lvl="0"/>
            <a:endParaRPr lang="es-ES" sz="2000" dirty="0" smtClean="0"/>
          </a:p>
          <a:p>
            <a:pPr lvl="0"/>
            <a:r>
              <a:rPr lang="es-ES" sz="2000" dirty="0" smtClean="0"/>
              <a:t>La UMSA participo este año en la II Reunión de la Región Andina en Quito, Ecuador en el cual el tema principal fue “Un Nuevo Sistema Integral de Información”</a:t>
            </a:r>
          </a:p>
          <a:p>
            <a:pPr lvl="0"/>
            <a:endParaRPr lang="es-ES" sz="2000" dirty="0" smtClean="0"/>
          </a:p>
          <a:p>
            <a:pPr lvl="0"/>
            <a:r>
              <a:rPr lang="es-ES" sz="2000" dirty="0" smtClean="0"/>
              <a:t>Sistema Básico de Indicadores para la Educación Superior de América Latina es el principal pilar de este proyecto.</a:t>
            </a:r>
          </a:p>
          <a:p>
            <a:pPr lvl="0"/>
            <a:endParaRPr lang="es-ES" sz="2000" dirty="0" smtClean="0"/>
          </a:p>
          <a:p>
            <a:pPr lvl="0"/>
            <a:r>
              <a:rPr lang="es-ES" sz="2000" dirty="0" smtClean="0"/>
              <a:t>También tomaremos en cuenta este sistema de medición de indicadores.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357694"/>
            <a:ext cx="1857388" cy="230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 rot="5400000" flipH="1" flipV="1">
            <a:off x="4814719" y="1457475"/>
            <a:ext cx="500400" cy="98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785786" y="1000108"/>
            <a:ext cx="6643734" cy="1588"/>
          </a:xfrm>
          <a:prstGeom prst="line">
            <a:avLst/>
          </a:prstGeom>
          <a:ln w="25400" cmpd="thinThick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5" y="214290"/>
            <a:ext cx="1076130" cy="85725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1714512" cy="160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1000100" y="64291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RED DE FACEBOOK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2857488" y="1428736"/>
            <a:ext cx="5786478" cy="14287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red de facebook del </a:t>
            </a:r>
          </a:p>
          <a:p>
            <a:pPr algn="ctr"/>
            <a:r>
              <a:rPr lang="es-ES" dirty="0" smtClean="0"/>
              <a:t>Departamento de Relaciones Internacionales cuenta con mas de 3.000 amigos 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1357290" y="5214950"/>
            <a:ext cx="4572032" cy="128588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misión es informar sobre toda la oferta de la Cooperación Internacional y Convenios con la Institución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3357554" y="3357562"/>
            <a:ext cx="4500594" cy="15001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creación de esta red de comunicación con los jóvenes es una nueva herramienta para estar acorde con las exigencias modernas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785786" y="1000108"/>
            <a:ext cx="6643734" cy="1588"/>
          </a:xfrm>
          <a:prstGeom prst="line">
            <a:avLst/>
          </a:prstGeom>
          <a:ln w="25400" cmpd="thinThick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5" y="214290"/>
            <a:ext cx="1076130" cy="85725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00100" y="64291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ERASMUS MUNDUS</a:t>
            </a:r>
            <a:endParaRPr lang="es-ES" dirty="0"/>
          </a:p>
        </p:txBody>
      </p:sp>
      <p:graphicFrame>
        <p:nvGraphicFramePr>
          <p:cNvPr id="9" name="8 Diagrama"/>
          <p:cNvGraphicFramePr/>
          <p:nvPr/>
        </p:nvGraphicFramePr>
        <p:xfrm>
          <a:off x="1571604" y="857232"/>
          <a:ext cx="6691338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1840</TotalTime>
  <Words>611</Words>
  <Application>Microsoft Office PowerPoint</Application>
  <PresentationFormat>Presentación en pantalla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Umsa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Relaciones Internacionales</dc:creator>
  <cp:lastModifiedBy>usuario</cp:lastModifiedBy>
  <cp:revision>174</cp:revision>
  <dcterms:created xsi:type="dcterms:W3CDTF">2013-01-15T14:47:35Z</dcterms:created>
  <dcterms:modified xsi:type="dcterms:W3CDTF">2013-10-24T20:54:41Z</dcterms:modified>
</cp:coreProperties>
</file>